
<file path=[Content_Types].xml><?xml version="1.0" encoding="utf-8"?>
<Types xmlns="http://schemas.openxmlformats.org/package/2006/content-types">
  <Default Extension="bin" ContentType="image/png"/>
  <Default Extension="jpeg" ContentType="image/jpeg"/>
  <Default Extension="jpg" ContentType="image/j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3.xml" ContentType="application/vnd.openxmlformats-officedocument.themeOverr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4.xml" ContentType="application/vnd.openxmlformats-officedocument.themeOverr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5.xml" ContentType="application/vnd.openxmlformats-officedocument.themeOverr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8.xml" ContentType="application/vnd.openxmlformats-officedocument.presentationml.notesSlide+xml"/>
  <Override PartName="/ppt/charts/chart9.xml" ContentType="application/vnd.openxmlformats-officedocument.drawingml.chart+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30"/>
  </p:notesMasterIdLst>
  <p:sldIdLst>
    <p:sldId id="257" r:id="rId5"/>
    <p:sldId id="313" r:id="rId6"/>
    <p:sldId id="258" r:id="rId7"/>
    <p:sldId id="266" r:id="rId8"/>
    <p:sldId id="267" r:id="rId9"/>
    <p:sldId id="268" r:id="rId10"/>
    <p:sldId id="269" r:id="rId11"/>
    <p:sldId id="285" r:id="rId12"/>
    <p:sldId id="291" r:id="rId13"/>
    <p:sldId id="298" r:id="rId14"/>
    <p:sldId id="299" r:id="rId15"/>
    <p:sldId id="303" r:id="rId16"/>
    <p:sldId id="297" r:id="rId17"/>
    <p:sldId id="304" r:id="rId18"/>
    <p:sldId id="295" r:id="rId19"/>
    <p:sldId id="301" r:id="rId20"/>
    <p:sldId id="265" r:id="rId21"/>
    <p:sldId id="305" r:id="rId22"/>
    <p:sldId id="300" r:id="rId23"/>
    <p:sldId id="294" r:id="rId24"/>
    <p:sldId id="311" r:id="rId25"/>
    <p:sldId id="312" r:id="rId26"/>
    <p:sldId id="281" r:id="rId27"/>
    <p:sldId id="306" r:id="rId28"/>
    <p:sldId id="286"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567D09B0-34A5-4193-8A06-F503F64A4487}">
          <p14:sldIdLst>
            <p14:sldId id="257"/>
            <p14:sldId id="313"/>
            <p14:sldId id="258"/>
            <p14:sldId id="266"/>
            <p14:sldId id="267"/>
            <p14:sldId id="268"/>
            <p14:sldId id="269"/>
          </p14:sldIdLst>
        </p14:section>
        <p14:section name="MARKAL outputs overview" id="{BD0890E7-0414-4E32-AD93-193025F70965}">
          <p14:sldIdLst>
            <p14:sldId id="285"/>
            <p14:sldId id="291"/>
          </p14:sldIdLst>
        </p14:section>
        <p14:section name="Translator 1 Data Exploratory Analysis" id="{9D94D57B-BCBA-4783-98A2-A487EF38846E}">
          <p14:sldIdLst>
            <p14:sldId id="298"/>
            <p14:sldId id="299"/>
            <p14:sldId id="303"/>
          </p14:sldIdLst>
        </p14:section>
        <p14:section name="PROMOD outputs overview" id="{4B1E25D5-EA90-4F08-8ADC-A5BC95D855C4}">
          <p14:sldIdLst>
            <p14:sldId id="297"/>
            <p14:sldId id="304"/>
          </p14:sldIdLst>
        </p14:section>
        <p14:section name="Conclusion" id="{AB4B8FE8-C093-465E-8622-AD429A384EC4}">
          <p14:sldIdLst>
            <p14:sldId id="295"/>
            <p14:sldId id="301"/>
            <p14:sldId id="265"/>
          </p14:sldIdLst>
        </p14:section>
        <p14:section name="Appendix" id="{3B0804FE-EC9F-4E7D-8086-3E1D9AFE1304}">
          <p14:sldIdLst>
            <p14:sldId id="305"/>
            <p14:sldId id="300"/>
            <p14:sldId id="294"/>
            <p14:sldId id="311"/>
            <p14:sldId id="312"/>
            <p14:sldId id="281"/>
            <p14:sldId id="306"/>
            <p14:sldId id="286"/>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F4E1B09-7ADE-E8BB-9EBE-026BEB6C010A}" name="Smriti Sharma" initials="SS" userId="S::smriti.sharma@keylogic.com::1b5b3436-7c0b-4517-9b7c-474426f3db39" providerId="AD"/>
  <p188:author id="{2FB16443-26CD-B5F4-2181-0B9A27679205}" name="Carr, Susan M. (CONTR)" initials="SC" userId="S::Susan.Carr@netl.doe.gov::df21793d-f9a6-4788-af49-a8df87007767"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E7F2F8"/>
    <a:srgbClr val="00B0D9"/>
    <a:srgbClr val="00B0F0"/>
    <a:srgbClr val="CBE4F1"/>
    <a:srgbClr val="D2DEE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327F97BB-C833-4FB7-BDE5-3F7075034690}" styleName="Themed Style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715" autoAdjust="0"/>
    <p:restoredTop sz="91580" autoAdjust="0"/>
  </p:normalViewPr>
  <p:slideViewPr>
    <p:cSldViewPr snapToGrid="0" showGuides="1">
      <p:cViewPr varScale="1">
        <p:scale>
          <a:sx n="95" d="100"/>
          <a:sy n="95" d="100"/>
        </p:scale>
        <p:origin x="77" y="72"/>
      </p:cViewPr>
      <p:guideLst>
        <p:guide orient="horz" pos="2160"/>
        <p:guide pos="3840"/>
      </p:guideLst>
    </p:cSldViewPr>
  </p:slideViewPr>
  <p:notesTextViewPr>
    <p:cViewPr>
      <p:scale>
        <a:sx n="1" d="1"/>
        <a:sy n="1" d="1"/>
      </p:scale>
      <p:origin x="0" y="0"/>
    </p:cViewPr>
  </p:notesTextViewPr>
  <p:sorterViewPr>
    <p:cViewPr>
      <p:scale>
        <a:sx n="100" d="100"/>
        <a:sy n="100" d="100"/>
      </p:scale>
      <p:origin x="0" y="-2796"/>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microsoft.com/office/2018/10/relationships/authors" Target="author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notesMaster" Target="notesMasters/notesMaster1.xml"/><Relationship Id="rId35" Type="http://schemas.microsoft.com/office/2016/11/relationships/changesInfo" Target="changesInfos/changesInfo1.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mriti Sharma" userId="1b5b3436-7c0b-4517-9b7c-474426f3db39" providerId="ADAL" clId="{ACE4CAFF-B21A-4F23-A372-F36E742C601F}"/>
    <pc:docChg chg="custSel addSld delSld modSld sldOrd modSection">
      <pc:chgData name="Smriti Sharma" userId="1b5b3436-7c0b-4517-9b7c-474426f3db39" providerId="ADAL" clId="{ACE4CAFF-B21A-4F23-A372-F36E742C601F}" dt="2024-10-29T14:53:09.983" v="1002" actId="20577"/>
      <pc:docMkLst>
        <pc:docMk/>
      </pc:docMkLst>
      <pc:sldChg chg="modSp mod">
        <pc:chgData name="Smriti Sharma" userId="1b5b3436-7c0b-4517-9b7c-474426f3db39" providerId="ADAL" clId="{ACE4CAFF-B21A-4F23-A372-F36E742C601F}" dt="2024-10-18T21:08:17.566" v="542" actId="20577"/>
        <pc:sldMkLst>
          <pc:docMk/>
          <pc:sldMk cId="2901122608" sldId="265"/>
        </pc:sldMkLst>
      </pc:sldChg>
      <pc:sldChg chg="modSp mod">
        <pc:chgData name="Smriti Sharma" userId="1b5b3436-7c0b-4517-9b7c-474426f3db39" providerId="ADAL" clId="{ACE4CAFF-B21A-4F23-A372-F36E742C601F}" dt="2024-10-29T14:11:26.058" v="588" actId="20577"/>
        <pc:sldMkLst>
          <pc:docMk/>
          <pc:sldMk cId="2718965287" sldId="266"/>
        </pc:sldMkLst>
        <pc:spChg chg="mod">
          <ac:chgData name="Smriti Sharma" userId="1b5b3436-7c0b-4517-9b7c-474426f3db39" providerId="ADAL" clId="{ACE4CAFF-B21A-4F23-A372-F36E742C601F}" dt="2024-10-29T14:11:26.058" v="588" actId="20577"/>
          <ac:spMkLst>
            <pc:docMk/>
            <pc:sldMk cId="2718965287" sldId="266"/>
            <ac:spMk id="2" creationId="{F5F973F8-7440-FDA9-8A38-29610042E940}"/>
          </ac:spMkLst>
        </pc:spChg>
      </pc:sldChg>
      <pc:sldChg chg="modSp mod modCm">
        <pc:chgData name="Smriti Sharma" userId="1b5b3436-7c0b-4517-9b7c-474426f3db39" providerId="ADAL" clId="{ACE4CAFF-B21A-4F23-A372-F36E742C601F}" dt="2024-10-29T14:28:58.962" v="665"/>
        <pc:sldMkLst>
          <pc:docMk/>
          <pc:sldMk cId="621990126" sldId="267"/>
        </pc:sldMkLst>
        <pc:graphicFrameChg chg="mod modGraphic">
          <ac:chgData name="Smriti Sharma" userId="1b5b3436-7c0b-4517-9b7c-474426f3db39" providerId="ADAL" clId="{ACE4CAFF-B21A-4F23-A372-F36E742C601F}" dt="2024-10-29T14:28:58.962" v="665"/>
          <ac:graphicFrameMkLst>
            <pc:docMk/>
            <pc:sldMk cId="621990126" sldId="267"/>
            <ac:graphicFrameMk id="8" creationId="{B7C97594-A616-979B-420C-9751A99E38BB}"/>
          </ac:graphicFrameMkLst>
        </pc:graphicFrameChg>
        <pc:extLst>
          <p:ext xmlns:p="http://schemas.openxmlformats.org/presentationml/2006/main" uri="{D6D511B9-2390-475A-947B-AFAB55BFBCF1}">
            <pc226:cmChg xmlns:pc226="http://schemas.microsoft.com/office/powerpoint/2022/06/main/command" chg="mod">
              <pc226:chgData name="Smriti Sharma" userId="1b5b3436-7c0b-4517-9b7c-474426f3db39" providerId="ADAL" clId="{ACE4CAFF-B21A-4F23-A372-F36E742C601F}" dt="2024-10-18T19:42:54.759" v="5" actId="20577"/>
              <pc2:cmMkLst xmlns:pc2="http://schemas.microsoft.com/office/powerpoint/2019/9/main/command">
                <pc:docMk/>
                <pc:sldMk cId="621990126" sldId="267"/>
                <pc2:cmMk id="{C1DC15BC-E2E2-4B97-85DA-420B05F8A479}"/>
              </pc2:cmMkLst>
            </pc226:cmChg>
          </p:ext>
        </pc:extLst>
      </pc:sldChg>
      <pc:sldChg chg="addSp delSp modSp mod">
        <pc:chgData name="Smriti Sharma" userId="1b5b3436-7c0b-4517-9b7c-474426f3db39" providerId="ADAL" clId="{ACE4CAFF-B21A-4F23-A372-F36E742C601F}" dt="2024-10-18T19:47:49.601" v="19" actId="27636"/>
        <pc:sldMkLst>
          <pc:docMk/>
          <pc:sldMk cId="975004100" sldId="268"/>
        </pc:sldMkLst>
      </pc:sldChg>
      <pc:sldChg chg="modSp mod">
        <pc:chgData name="Smriti Sharma" userId="1b5b3436-7c0b-4517-9b7c-474426f3db39" providerId="ADAL" clId="{ACE4CAFF-B21A-4F23-A372-F36E742C601F}" dt="2024-10-18T19:43:28.024" v="9" actId="1076"/>
        <pc:sldMkLst>
          <pc:docMk/>
          <pc:sldMk cId="3911890462" sldId="269"/>
        </pc:sldMkLst>
      </pc:sldChg>
      <pc:sldChg chg="modSp mod">
        <pc:chgData name="Smriti Sharma" userId="1b5b3436-7c0b-4517-9b7c-474426f3db39" providerId="ADAL" clId="{ACE4CAFF-B21A-4F23-A372-F36E742C601F}" dt="2024-10-18T21:08:56.633" v="547" actId="20577"/>
        <pc:sldMkLst>
          <pc:docMk/>
          <pc:sldMk cId="2382161777" sldId="281"/>
        </pc:sldMkLst>
      </pc:sldChg>
      <pc:sldChg chg="modSp mod">
        <pc:chgData name="Smriti Sharma" userId="1b5b3436-7c0b-4517-9b7c-474426f3db39" providerId="ADAL" clId="{ACE4CAFF-B21A-4F23-A372-F36E742C601F}" dt="2024-10-29T14:18:33.728" v="591" actId="13926"/>
        <pc:sldMkLst>
          <pc:docMk/>
          <pc:sldMk cId="2377337202" sldId="285"/>
        </pc:sldMkLst>
        <pc:spChg chg="mod">
          <ac:chgData name="Smriti Sharma" userId="1b5b3436-7c0b-4517-9b7c-474426f3db39" providerId="ADAL" clId="{ACE4CAFF-B21A-4F23-A372-F36E742C601F}" dt="2024-10-29T13:08:00.604" v="571" actId="1076"/>
          <ac:spMkLst>
            <pc:docMk/>
            <pc:sldMk cId="2377337202" sldId="285"/>
            <ac:spMk id="2" creationId="{E968B89E-BFD6-C75B-C4E8-F5CAE0B0EF2F}"/>
          </ac:spMkLst>
        </pc:spChg>
        <pc:spChg chg="mod">
          <ac:chgData name="Smriti Sharma" userId="1b5b3436-7c0b-4517-9b7c-474426f3db39" providerId="ADAL" clId="{ACE4CAFF-B21A-4F23-A372-F36E742C601F}" dt="2024-10-29T14:18:33.728" v="591" actId="13926"/>
          <ac:spMkLst>
            <pc:docMk/>
            <pc:sldMk cId="2377337202" sldId="285"/>
            <ac:spMk id="8" creationId="{595A3FEB-1F02-CF88-12EC-343038228F8F}"/>
          </ac:spMkLst>
        </pc:spChg>
        <pc:spChg chg="mod">
          <ac:chgData name="Smriti Sharma" userId="1b5b3436-7c0b-4517-9b7c-474426f3db39" providerId="ADAL" clId="{ACE4CAFF-B21A-4F23-A372-F36E742C601F}" dt="2024-10-29T13:10:08.428" v="572" actId="1076"/>
          <ac:spMkLst>
            <pc:docMk/>
            <pc:sldMk cId="2377337202" sldId="285"/>
            <ac:spMk id="26" creationId="{4C94A0BE-D0B1-F2F8-1045-B4690F5B567C}"/>
          </ac:spMkLst>
        </pc:spChg>
        <pc:cxnChg chg="mod">
          <ac:chgData name="Smriti Sharma" userId="1b5b3436-7c0b-4517-9b7c-474426f3db39" providerId="ADAL" clId="{ACE4CAFF-B21A-4F23-A372-F36E742C601F}" dt="2024-10-29T13:08:00.604" v="571" actId="1076"/>
          <ac:cxnSpMkLst>
            <pc:docMk/>
            <pc:sldMk cId="2377337202" sldId="285"/>
            <ac:cxnSpMk id="5" creationId="{09D430CE-6543-5CC6-FF83-7AF373D7D26C}"/>
          </ac:cxnSpMkLst>
        </pc:cxnChg>
        <pc:cxnChg chg="mod">
          <ac:chgData name="Smriti Sharma" userId="1b5b3436-7c0b-4517-9b7c-474426f3db39" providerId="ADAL" clId="{ACE4CAFF-B21A-4F23-A372-F36E742C601F}" dt="2024-10-29T13:08:00.604" v="571" actId="1076"/>
          <ac:cxnSpMkLst>
            <pc:docMk/>
            <pc:sldMk cId="2377337202" sldId="285"/>
            <ac:cxnSpMk id="7" creationId="{23A1523D-A425-76DC-3B0F-61BBC2AE81FF}"/>
          </ac:cxnSpMkLst>
        </pc:cxnChg>
        <pc:cxnChg chg="mod">
          <ac:chgData name="Smriti Sharma" userId="1b5b3436-7c0b-4517-9b7c-474426f3db39" providerId="ADAL" clId="{ACE4CAFF-B21A-4F23-A372-F36E742C601F}" dt="2024-10-29T13:08:00.604" v="571" actId="1076"/>
          <ac:cxnSpMkLst>
            <pc:docMk/>
            <pc:sldMk cId="2377337202" sldId="285"/>
            <ac:cxnSpMk id="17" creationId="{6AE16BB7-7F46-987B-C2EC-4CEF8A0600CD}"/>
          </ac:cxnSpMkLst>
        </pc:cxnChg>
        <pc:cxnChg chg="mod">
          <ac:chgData name="Smriti Sharma" userId="1b5b3436-7c0b-4517-9b7c-474426f3db39" providerId="ADAL" clId="{ACE4CAFF-B21A-4F23-A372-F36E742C601F}" dt="2024-10-29T13:08:00.604" v="571" actId="1076"/>
          <ac:cxnSpMkLst>
            <pc:docMk/>
            <pc:sldMk cId="2377337202" sldId="285"/>
            <ac:cxnSpMk id="23" creationId="{7A6F7F13-F22A-DC62-91EA-C101123AB9F5}"/>
          </ac:cxnSpMkLst>
        </pc:cxnChg>
        <pc:cxnChg chg="mod">
          <ac:chgData name="Smriti Sharma" userId="1b5b3436-7c0b-4517-9b7c-474426f3db39" providerId="ADAL" clId="{ACE4CAFF-B21A-4F23-A372-F36E742C601F}" dt="2024-10-29T13:10:08.428" v="572" actId="1076"/>
          <ac:cxnSpMkLst>
            <pc:docMk/>
            <pc:sldMk cId="2377337202" sldId="285"/>
            <ac:cxnSpMk id="27" creationId="{0159DDD2-1AE1-F6A1-2459-D439E58019F6}"/>
          </ac:cxnSpMkLst>
        </pc:cxnChg>
        <pc:cxnChg chg="mod">
          <ac:chgData name="Smriti Sharma" userId="1b5b3436-7c0b-4517-9b7c-474426f3db39" providerId="ADAL" clId="{ACE4CAFF-B21A-4F23-A372-F36E742C601F}" dt="2024-10-29T13:10:08.428" v="572" actId="1076"/>
          <ac:cxnSpMkLst>
            <pc:docMk/>
            <pc:sldMk cId="2377337202" sldId="285"/>
            <ac:cxnSpMk id="36" creationId="{B9C5EA9B-9E7C-BC76-FD6F-1084BFA9147B}"/>
          </ac:cxnSpMkLst>
        </pc:cxnChg>
        <pc:cxnChg chg="mod">
          <ac:chgData name="Smriti Sharma" userId="1b5b3436-7c0b-4517-9b7c-474426f3db39" providerId="ADAL" clId="{ACE4CAFF-B21A-4F23-A372-F36E742C601F}" dt="2024-10-29T13:10:08.428" v="572" actId="1076"/>
          <ac:cxnSpMkLst>
            <pc:docMk/>
            <pc:sldMk cId="2377337202" sldId="285"/>
            <ac:cxnSpMk id="50" creationId="{3B3CECC5-469A-B978-027A-D92D5EA3DB86}"/>
          </ac:cxnSpMkLst>
        </pc:cxnChg>
        <pc:cxnChg chg="mod">
          <ac:chgData name="Smriti Sharma" userId="1b5b3436-7c0b-4517-9b7c-474426f3db39" providerId="ADAL" clId="{ACE4CAFF-B21A-4F23-A372-F36E742C601F}" dt="2024-10-29T13:10:08.428" v="572" actId="1076"/>
          <ac:cxnSpMkLst>
            <pc:docMk/>
            <pc:sldMk cId="2377337202" sldId="285"/>
            <ac:cxnSpMk id="53" creationId="{1EE6593A-745A-BFEE-5FA2-D6F1E75AA6F7}"/>
          </ac:cxnSpMkLst>
        </pc:cxnChg>
      </pc:sldChg>
      <pc:sldChg chg="addSp delSp modSp mod">
        <pc:chgData name="Smriti Sharma" userId="1b5b3436-7c0b-4517-9b7c-474426f3db39" providerId="ADAL" clId="{ACE4CAFF-B21A-4F23-A372-F36E742C601F}" dt="2024-10-18T20:56:18.686" v="318" actId="20577"/>
        <pc:sldMkLst>
          <pc:docMk/>
          <pc:sldMk cId="3289934881" sldId="291"/>
        </pc:sldMkLst>
      </pc:sldChg>
      <pc:sldChg chg="modSp mod">
        <pc:chgData name="Smriti Sharma" userId="1b5b3436-7c0b-4517-9b7c-474426f3db39" providerId="ADAL" clId="{ACE4CAFF-B21A-4F23-A372-F36E742C601F}" dt="2024-10-29T14:53:09.983" v="1002" actId="20577"/>
        <pc:sldMkLst>
          <pc:docMk/>
          <pc:sldMk cId="1023351497" sldId="295"/>
        </pc:sldMkLst>
        <pc:spChg chg="mod">
          <ac:chgData name="Smriti Sharma" userId="1b5b3436-7c0b-4517-9b7c-474426f3db39" providerId="ADAL" clId="{ACE4CAFF-B21A-4F23-A372-F36E742C601F}" dt="2024-10-29T14:53:09.983" v="1002" actId="20577"/>
          <ac:spMkLst>
            <pc:docMk/>
            <pc:sldMk cId="1023351497" sldId="295"/>
            <ac:spMk id="8" creationId="{1EB51A5B-59A2-264F-1695-74AFA8FC384B}"/>
          </ac:spMkLst>
        </pc:spChg>
      </pc:sldChg>
      <pc:sldChg chg="modSp mod modCm">
        <pc:chgData name="Smriti Sharma" userId="1b5b3436-7c0b-4517-9b7c-474426f3db39" providerId="ADAL" clId="{ACE4CAFF-B21A-4F23-A372-F36E742C601F}" dt="2024-10-29T14:43:11.603" v="857" actId="20577"/>
        <pc:sldMkLst>
          <pc:docMk/>
          <pc:sldMk cId="3701305085" sldId="297"/>
        </pc:sldMkLst>
        <pc:spChg chg="mod">
          <ac:chgData name="Smriti Sharma" userId="1b5b3436-7c0b-4517-9b7c-474426f3db39" providerId="ADAL" clId="{ACE4CAFF-B21A-4F23-A372-F36E742C601F}" dt="2024-10-29T14:43:11.603" v="857" actId="20577"/>
          <ac:spMkLst>
            <pc:docMk/>
            <pc:sldMk cId="3701305085" sldId="297"/>
            <ac:spMk id="6" creationId="{72ECD820-9903-E31E-2690-3B754906B6A7}"/>
          </ac:spMkLst>
        </pc:spChg>
        <pc:extLst>
          <p:ext xmlns:p="http://schemas.openxmlformats.org/presentationml/2006/main" uri="{D6D511B9-2390-475A-947B-AFAB55BFBCF1}">
            <pc226:cmChg xmlns:pc226="http://schemas.microsoft.com/office/powerpoint/2022/06/main/command" chg="mod">
              <pc226:chgData name="Smriti Sharma" userId="1b5b3436-7c0b-4517-9b7c-474426f3db39" providerId="ADAL" clId="{ACE4CAFF-B21A-4F23-A372-F36E742C601F}" dt="2024-10-29T14:43:11.603" v="857" actId="20577"/>
              <pc2:cmMkLst xmlns:pc2="http://schemas.microsoft.com/office/powerpoint/2019/9/main/command">
                <pc:docMk/>
                <pc:sldMk cId="3701305085" sldId="297"/>
                <pc2:cmMk id="{422DB011-EA6E-4320-B18C-F7000DA52EC7}"/>
              </pc2:cmMkLst>
            </pc226:cmChg>
          </p:ext>
        </pc:extLst>
      </pc:sldChg>
      <pc:sldChg chg="modSp mod ord modNotesTx">
        <pc:chgData name="Smriti Sharma" userId="1b5b3436-7c0b-4517-9b7c-474426f3db39" providerId="ADAL" clId="{ACE4CAFF-B21A-4F23-A372-F36E742C601F}" dt="2024-10-29T14:48:35.702" v="861" actId="12"/>
        <pc:sldMkLst>
          <pc:docMk/>
          <pc:sldMk cId="406703035" sldId="301"/>
        </pc:sldMkLst>
        <pc:spChg chg="mod">
          <ac:chgData name="Smriti Sharma" userId="1b5b3436-7c0b-4517-9b7c-474426f3db39" providerId="ADAL" clId="{ACE4CAFF-B21A-4F23-A372-F36E742C601F}" dt="2024-10-29T14:48:35.702" v="861" actId="12"/>
          <ac:spMkLst>
            <pc:docMk/>
            <pc:sldMk cId="406703035" sldId="301"/>
            <ac:spMk id="3" creationId="{951E7FF2-7F78-862B-0E5B-1CEC73148767}"/>
          </ac:spMkLst>
        </pc:spChg>
      </pc:sldChg>
      <pc:sldChg chg="delSp modSp mod modNotesTx">
        <pc:chgData name="Smriti Sharma" userId="1b5b3436-7c0b-4517-9b7c-474426f3db39" providerId="ADAL" clId="{ACE4CAFF-B21A-4F23-A372-F36E742C601F}" dt="2024-10-29T14:33:18.775" v="790" actId="20577"/>
        <pc:sldMkLst>
          <pc:docMk/>
          <pc:sldMk cId="2237233311" sldId="303"/>
        </pc:sldMkLst>
        <pc:spChg chg="mod">
          <ac:chgData name="Smriti Sharma" userId="1b5b3436-7c0b-4517-9b7c-474426f3db39" providerId="ADAL" clId="{ACE4CAFF-B21A-4F23-A372-F36E742C601F}" dt="2024-10-29T14:33:18.775" v="790" actId="20577"/>
          <ac:spMkLst>
            <pc:docMk/>
            <pc:sldMk cId="2237233311" sldId="303"/>
            <ac:spMk id="8" creationId="{9B973D5B-351D-0568-85F9-A615312C1A2B}"/>
          </ac:spMkLst>
        </pc:spChg>
      </pc:sldChg>
      <pc:sldChg chg="addSp delSp modSp mod modNotesTx">
        <pc:chgData name="Smriti Sharma" userId="1b5b3436-7c0b-4517-9b7c-474426f3db39" providerId="ADAL" clId="{ACE4CAFF-B21A-4F23-A372-F36E742C601F}" dt="2024-10-18T21:07:13.671" v="453" actId="20577"/>
        <pc:sldMkLst>
          <pc:docMk/>
          <pc:sldMk cId="1579814780" sldId="304"/>
        </pc:sldMkLst>
      </pc:sldChg>
      <pc:sldChg chg="modSp mod">
        <pc:chgData name="Smriti Sharma" userId="1b5b3436-7c0b-4517-9b7c-474426f3db39" providerId="ADAL" clId="{ACE4CAFF-B21A-4F23-A372-F36E742C601F}" dt="2024-10-18T21:09:07.575" v="552" actId="20577"/>
        <pc:sldMkLst>
          <pc:docMk/>
          <pc:sldMk cId="1893111751" sldId="306"/>
        </pc:sldMkLst>
      </pc:sldChg>
      <pc:sldChg chg="addSp modSp new mod">
        <pc:chgData name="Smriti Sharma" userId="1b5b3436-7c0b-4517-9b7c-474426f3db39" providerId="ADAL" clId="{ACE4CAFF-B21A-4F23-A372-F36E742C601F}" dt="2024-10-29T14:34:12.618" v="793" actId="14100"/>
        <pc:sldMkLst>
          <pc:docMk/>
          <pc:sldMk cId="233120146" sldId="307"/>
        </pc:sldMkLst>
      </pc:sldChg>
      <pc:sldChg chg="addSp delSp modSp new del mod">
        <pc:chgData name="Smriti Sharma" userId="1b5b3436-7c0b-4517-9b7c-474426f3db39" providerId="ADAL" clId="{ACE4CAFF-B21A-4F23-A372-F36E742C601F}" dt="2024-10-18T20:55:03.508" v="140" actId="47"/>
        <pc:sldMkLst>
          <pc:docMk/>
          <pc:sldMk cId="1480921453" sldId="307"/>
        </pc:sldMkLst>
      </pc:sldChg>
      <pc:sldChg chg="addSp new">
        <pc:chgData name="Smriti Sharma" userId="1b5b3436-7c0b-4517-9b7c-474426f3db39" providerId="ADAL" clId="{ACE4CAFF-B21A-4F23-A372-F36E742C601F}" dt="2024-10-29T13:59:29.699" v="582"/>
        <pc:sldMkLst>
          <pc:docMk/>
          <pc:sldMk cId="1589021837" sldId="308"/>
        </pc:sldMkLst>
      </pc:sldChg>
      <pc:sldChg chg="addSp new">
        <pc:chgData name="Smriti Sharma" userId="1b5b3436-7c0b-4517-9b7c-474426f3db39" providerId="ADAL" clId="{ACE4CAFF-B21A-4F23-A372-F36E742C601F}" dt="2024-10-29T14:00:42.860" v="584"/>
        <pc:sldMkLst>
          <pc:docMk/>
          <pc:sldMk cId="1407627243" sldId="309"/>
        </pc:sldMkLst>
      </pc:sldChg>
      <pc:sldChg chg="addSp new">
        <pc:chgData name="Smriti Sharma" userId="1b5b3436-7c0b-4517-9b7c-474426f3db39" providerId="ADAL" clId="{ACE4CAFF-B21A-4F23-A372-F36E742C601F}" dt="2024-10-29T14:00:58.988" v="586"/>
        <pc:sldMkLst>
          <pc:docMk/>
          <pc:sldMk cId="873492699" sldId="310"/>
        </pc:sldMkLst>
      </pc:sldChg>
      <pc:sldChg chg="addSp delSp modSp new">
        <pc:chgData name="Smriti Sharma" userId="1b5b3436-7c0b-4517-9b7c-474426f3db39" providerId="ADAL" clId="{ACE4CAFF-B21A-4F23-A372-F36E742C601F}" dt="2024-10-29T14:33:37.121" v="792"/>
        <pc:sldMkLst>
          <pc:docMk/>
          <pc:sldMk cId="2466245014" sldId="311"/>
        </pc:sldMkLst>
        <pc:graphicFrameChg chg="add mod">
          <ac:chgData name="Smriti Sharma" userId="1b5b3436-7c0b-4517-9b7c-474426f3db39" providerId="ADAL" clId="{ACE4CAFF-B21A-4F23-A372-F36E742C601F}" dt="2024-10-29T14:33:37.121" v="792"/>
          <ac:graphicFrameMkLst>
            <pc:docMk/>
            <pc:sldMk cId="2466245014" sldId="311"/>
            <ac:graphicFrameMk id="6" creationId="{943F46C9-6CC0-52D4-542D-473AD5298135}"/>
          </ac:graphicFrameMkLst>
        </pc:graphicFrameChg>
      </pc:sldChg>
    </pc:docChg>
  </pc:docChgLst>
  <pc:docChgLst>
    <pc:chgData name="Smriti Sharma" userId="1b5b3436-7c0b-4517-9b7c-474426f3db39" providerId="ADAL" clId="{90734AFD-D78E-47BF-82B5-300EA6E52F56}"/>
    <pc:docChg chg="modSld">
      <pc:chgData name="Smriti Sharma" userId="1b5b3436-7c0b-4517-9b7c-474426f3db39" providerId="ADAL" clId="{90734AFD-D78E-47BF-82B5-300EA6E52F56}" dt="2024-10-17T20:46:35.998" v="4" actId="20577"/>
      <pc:docMkLst>
        <pc:docMk/>
      </pc:docMkLst>
      <pc:sldChg chg="modSp mod">
        <pc:chgData name="Smriti Sharma" userId="1b5b3436-7c0b-4517-9b7c-474426f3db39" providerId="ADAL" clId="{90734AFD-D78E-47BF-82B5-300EA6E52F56}" dt="2024-10-17T20:46:35.998" v="4" actId="20577"/>
        <pc:sldMkLst>
          <pc:docMk/>
          <pc:sldMk cId="406703035" sldId="301"/>
        </pc:sldMkLst>
      </pc:sldChg>
    </pc:docChg>
  </pc:docChgLst>
  <pc:docChgLst>
    <pc:chgData name="Smriti Sharma" userId="1b5b3436-7c0b-4517-9b7c-474426f3db39" providerId="ADAL" clId="{3D6436E6-1693-4825-9083-A57A45A035B5}"/>
    <pc:docChg chg="undo custSel addSld delSld modSld modSection">
      <pc:chgData name="Smriti Sharma" userId="1b5b3436-7c0b-4517-9b7c-474426f3db39" providerId="ADAL" clId="{3D6436E6-1693-4825-9083-A57A45A035B5}" dt="2024-11-01T15:50:34.213" v="1720" actId="478"/>
      <pc:docMkLst>
        <pc:docMk/>
      </pc:docMkLst>
      <pc:sldChg chg="delSp modSp mod">
        <pc:chgData name="Smriti Sharma" userId="1b5b3436-7c0b-4517-9b7c-474426f3db39" providerId="ADAL" clId="{3D6436E6-1693-4825-9083-A57A45A035B5}" dt="2024-11-01T15:47:17.584" v="1677" actId="478"/>
        <pc:sldMkLst>
          <pc:docMk/>
          <pc:sldMk cId="500430351" sldId="257"/>
        </pc:sldMkLst>
        <pc:spChg chg="mod">
          <ac:chgData name="Smriti Sharma" userId="1b5b3436-7c0b-4517-9b7c-474426f3db39" providerId="ADAL" clId="{3D6436E6-1693-4825-9083-A57A45A035B5}" dt="2024-10-29T19:24:30.736" v="1574" actId="14100"/>
          <ac:spMkLst>
            <pc:docMk/>
            <pc:sldMk cId="500430351" sldId="257"/>
            <ac:spMk id="7" creationId="{351EBD21-E433-4190-BB3B-4DB3FEA42943}"/>
          </ac:spMkLst>
        </pc:spChg>
        <pc:spChg chg="mod">
          <ac:chgData name="Smriti Sharma" userId="1b5b3436-7c0b-4517-9b7c-474426f3db39" providerId="ADAL" clId="{3D6436E6-1693-4825-9083-A57A45A035B5}" dt="2024-10-29T20:00:20.947" v="1676" actId="20577"/>
          <ac:spMkLst>
            <pc:docMk/>
            <pc:sldMk cId="500430351" sldId="257"/>
            <ac:spMk id="11" creationId="{B3D881BA-9B12-478C-8994-7BF074D862B5}"/>
          </ac:spMkLst>
        </pc:spChg>
      </pc:sldChg>
      <pc:sldChg chg="addSp modSp mod">
        <pc:chgData name="Smriti Sharma" userId="1b5b3436-7c0b-4517-9b7c-474426f3db39" providerId="ADAL" clId="{3D6436E6-1693-4825-9083-A57A45A035B5}" dt="2024-10-29T17:19:32.405" v="318" actId="27636"/>
        <pc:sldMkLst>
          <pc:docMk/>
          <pc:sldMk cId="3720233983" sldId="258"/>
        </pc:sldMkLst>
        <pc:spChg chg="mod">
          <ac:chgData name="Smriti Sharma" userId="1b5b3436-7c0b-4517-9b7c-474426f3db39" providerId="ADAL" clId="{3D6436E6-1693-4825-9083-A57A45A035B5}" dt="2024-10-29T17:19:32.405" v="318" actId="27636"/>
          <ac:spMkLst>
            <pc:docMk/>
            <pc:sldMk cId="3720233983" sldId="258"/>
            <ac:spMk id="2" creationId="{FFFCBF02-E156-43DF-9E96-493D50779B1B}"/>
          </ac:spMkLst>
        </pc:spChg>
        <pc:spChg chg="mod">
          <ac:chgData name="Smriti Sharma" userId="1b5b3436-7c0b-4517-9b7c-474426f3db39" providerId="ADAL" clId="{3D6436E6-1693-4825-9083-A57A45A035B5}" dt="2024-10-29T17:17:44.411" v="307" actId="13926"/>
          <ac:spMkLst>
            <pc:docMk/>
            <pc:sldMk cId="3720233983" sldId="258"/>
            <ac:spMk id="4" creationId="{AAEEC96D-5D66-4133-872A-91FB79BF02C0}"/>
          </ac:spMkLst>
        </pc:spChg>
        <pc:picChg chg="add mod">
          <ac:chgData name="Smriti Sharma" userId="1b5b3436-7c0b-4517-9b7c-474426f3db39" providerId="ADAL" clId="{3D6436E6-1693-4825-9083-A57A45A035B5}" dt="2024-10-29T17:19:07.909" v="316" actId="208"/>
          <ac:picMkLst>
            <pc:docMk/>
            <pc:sldMk cId="3720233983" sldId="258"/>
            <ac:picMk id="5" creationId="{C182F876-8558-CC12-0A8D-E7CE2F339FD0}"/>
          </ac:picMkLst>
        </pc:picChg>
        <pc:picChg chg="add mod modCrop">
          <ac:chgData name="Smriti Sharma" userId="1b5b3436-7c0b-4517-9b7c-474426f3db39" providerId="ADAL" clId="{3D6436E6-1693-4825-9083-A57A45A035B5}" dt="2024-10-29T17:19:07.909" v="316" actId="208"/>
          <ac:picMkLst>
            <pc:docMk/>
            <pc:sldMk cId="3720233983" sldId="258"/>
            <ac:picMk id="8" creationId="{31C5CADD-0EA3-B256-6124-8A2F4A9E390D}"/>
          </ac:picMkLst>
        </pc:picChg>
        <pc:picChg chg="add mod modCrop">
          <ac:chgData name="Smriti Sharma" userId="1b5b3436-7c0b-4517-9b7c-474426f3db39" providerId="ADAL" clId="{3D6436E6-1693-4825-9083-A57A45A035B5}" dt="2024-10-29T17:19:07.909" v="316" actId="208"/>
          <ac:picMkLst>
            <pc:docMk/>
            <pc:sldMk cId="3720233983" sldId="258"/>
            <ac:picMk id="10" creationId="{8C14A3C5-E16F-1FCD-DE2A-56B6148B5FBF}"/>
          </ac:picMkLst>
        </pc:picChg>
        <pc:picChg chg="add mod modCrop">
          <ac:chgData name="Smriti Sharma" userId="1b5b3436-7c0b-4517-9b7c-474426f3db39" providerId="ADAL" clId="{3D6436E6-1693-4825-9083-A57A45A035B5}" dt="2024-10-29T17:19:07.909" v="316" actId="208"/>
          <ac:picMkLst>
            <pc:docMk/>
            <pc:sldMk cId="3720233983" sldId="258"/>
            <ac:picMk id="12" creationId="{70BCA320-BA33-5F57-5CAF-D7E54D4BF0FF}"/>
          </ac:picMkLst>
        </pc:picChg>
        <pc:picChg chg="add mod">
          <ac:chgData name="Smriti Sharma" userId="1b5b3436-7c0b-4517-9b7c-474426f3db39" providerId="ADAL" clId="{3D6436E6-1693-4825-9083-A57A45A035B5}" dt="2024-10-29T17:19:07.909" v="316" actId="208"/>
          <ac:picMkLst>
            <pc:docMk/>
            <pc:sldMk cId="3720233983" sldId="258"/>
            <ac:picMk id="14" creationId="{26222E63-8AE2-AEE0-86C1-6CAE771CE3A8}"/>
          </ac:picMkLst>
        </pc:picChg>
        <pc:picChg chg="add mod modCrop">
          <ac:chgData name="Smriti Sharma" userId="1b5b3436-7c0b-4517-9b7c-474426f3db39" providerId="ADAL" clId="{3D6436E6-1693-4825-9083-A57A45A035B5}" dt="2024-10-29T17:19:07.909" v="316" actId="208"/>
          <ac:picMkLst>
            <pc:docMk/>
            <pc:sldMk cId="3720233983" sldId="258"/>
            <ac:picMk id="16" creationId="{3C390069-81CD-0635-2927-09762E924A0B}"/>
          </ac:picMkLst>
        </pc:picChg>
        <pc:picChg chg="add mod">
          <ac:chgData name="Smriti Sharma" userId="1b5b3436-7c0b-4517-9b7c-474426f3db39" providerId="ADAL" clId="{3D6436E6-1693-4825-9083-A57A45A035B5}" dt="2024-10-29T17:19:07.909" v="316" actId="208"/>
          <ac:picMkLst>
            <pc:docMk/>
            <pc:sldMk cId="3720233983" sldId="258"/>
            <ac:picMk id="1026" creationId="{88C61A79-40CA-540F-9949-8E4AB1657314}"/>
          </ac:picMkLst>
        </pc:picChg>
      </pc:sldChg>
      <pc:sldChg chg="modSp mod">
        <pc:chgData name="Smriti Sharma" userId="1b5b3436-7c0b-4517-9b7c-474426f3db39" providerId="ADAL" clId="{3D6436E6-1693-4825-9083-A57A45A035B5}" dt="2024-10-29T18:52:03.898" v="850" actId="20577"/>
        <pc:sldMkLst>
          <pc:docMk/>
          <pc:sldMk cId="2718965287" sldId="266"/>
        </pc:sldMkLst>
        <pc:spChg chg="mod">
          <ac:chgData name="Smriti Sharma" userId="1b5b3436-7c0b-4517-9b7c-474426f3db39" providerId="ADAL" clId="{3D6436E6-1693-4825-9083-A57A45A035B5}" dt="2024-10-29T18:52:03.898" v="850" actId="20577"/>
          <ac:spMkLst>
            <pc:docMk/>
            <pc:sldMk cId="2718965287" sldId="266"/>
            <ac:spMk id="2" creationId="{F5F973F8-7440-FDA9-8A38-29610042E940}"/>
          </ac:spMkLst>
        </pc:spChg>
      </pc:sldChg>
      <pc:sldChg chg="modSp mod">
        <pc:chgData name="Smriti Sharma" userId="1b5b3436-7c0b-4517-9b7c-474426f3db39" providerId="ADAL" clId="{3D6436E6-1693-4825-9083-A57A45A035B5}" dt="2024-10-29T17:21:30.035" v="352" actId="20577"/>
        <pc:sldMkLst>
          <pc:docMk/>
          <pc:sldMk cId="621990126" sldId="267"/>
        </pc:sldMkLst>
        <pc:spChg chg="mod">
          <ac:chgData name="Smriti Sharma" userId="1b5b3436-7c0b-4517-9b7c-474426f3db39" providerId="ADAL" clId="{3D6436E6-1693-4825-9083-A57A45A035B5}" dt="2024-10-29T17:12:17.805" v="204" actId="20577"/>
          <ac:spMkLst>
            <pc:docMk/>
            <pc:sldMk cId="621990126" sldId="267"/>
            <ac:spMk id="2" creationId="{D3BBA1C1-0BC8-00D2-525F-C5B30FE6E426}"/>
          </ac:spMkLst>
        </pc:spChg>
        <pc:graphicFrameChg chg="mod modGraphic">
          <ac:chgData name="Smriti Sharma" userId="1b5b3436-7c0b-4517-9b7c-474426f3db39" providerId="ADAL" clId="{3D6436E6-1693-4825-9083-A57A45A035B5}" dt="2024-10-29T17:21:30.035" v="352" actId="20577"/>
          <ac:graphicFrameMkLst>
            <pc:docMk/>
            <pc:sldMk cId="621990126" sldId="267"/>
            <ac:graphicFrameMk id="8" creationId="{B7C97594-A616-979B-420C-9751A99E38BB}"/>
          </ac:graphicFrameMkLst>
        </pc:graphicFrameChg>
      </pc:sldChg>
      <pc:sldChg chg="modSp mod">
        <pc:chgData name="Smriti Sharma" userId="1b5b3436-7c0b-4517-9b7c-474426f3db39" providerId="ADAL" clId="{3D6436E6-1693-4825-9083-A57A45A035B5}" dt="2024-10-29T17:09:39.785" v="147" actId="20577"/>
        <pc:sldMkLst>
          <pc:docMk/>
          <pc:sldMk cId="2377337202" sldId="285"/>
        </pc:sldMkLst>
        <pc:spChg chg="mod">
          <ac:chgData name="Smriti Sharma" userId="1b5b3436-7c0b-4517-9b7c-474426f3db39" providerId="ADAL" clId="{3D6436E6-1693-4825-9083-A57A45A035B5}" dt="2024-10-29T17:09:39.785" v="147" actId="20577"/>
          <ac:spMkLst>
            <pc:docMk/>
            <pc:sldMk cId="2377337202" sldId="285"/>
            <ac:spMk id="8" creationId="{595A3FEB-1F02-CF88-12EC-343038228F8F}"/>
          </ac:spMkLst>
        </pc:spChg>
      </pc:sldChg>
      <pc:sldChg chg="modSp mod">
        <pc:chgData name="Smriti Sharma" userId="1b5b3436-7c0b-4517-9b7c-474426f3db39" providerId="ADAL" clId="{3D6436E6-1693-4825-9083-A57A45A035B5}" dt="2024-10-29T19:29:03.534" v="1626" actId="20577"/>
        <pc:sldMkLst>
          <pc:docMk/>
          <pc:sldMk cId="3289934881" sldId="291"/>
        </pc:sldMkLst>
        <pc:spChg chg="mod">
          <ac:chgData name="Smriti Sharma" userId="1b5b3436-7c0b-4517-9b7c-474426f3db39" providerId="ADAL" clId="{3D6436E6-1693-4825-9083-A57A45A035B5}" dt="2024-10-29T19:29:03.534" v="1626" actId="20577"/>
          <ac:spMkLst>
            <pc:docMk/>
            <pc:sldMk cId="3289934881" sldId="291"/>
            <ac:spMk id="3" creationId="{7D698F78-B843-3165-78BF-07120CD20F8E}"/>
          </ac:spMkLst>
        </pc:spChg>
        <pc:spChg chg="mod">
          <ac:chgData name="Smriti Sharma" userId="1b5b3436-7c0b-4517-9b7c-474426f3db39" providerId="ADAL" clId="{3D6436E6-1693-4825-9083-A57A45A035B5}" dt="2024-10-29T17:09:47.533" v="156" actId="20577"/>
          <ac:spMkLst>
            <pc:docMk/>
            <pc:sldMk cId="3289934881" sldId="291"/>
            <ac:spMk id="7" creationId="{288FED97-B01E-AB8B-7DEE-4E0B49EC981A}"/>
          </ac:spMkLst>
        </pc:spChg>
      </pc:sldChg>
      <pc:sldChg chg="addSp delSp modSp mod modCm modNotesTx">
        <pc:chgData name="Smriti Sharma" userId="1b5b3436-7c0b-4517-9b7c-474426f3db39" providerId="ADAL" clId="{3D6436E6-1693-4825-9083-A57A45A035B5}" dt="2024-10-29T19:57:24.436" v="1665" actId="14100"/>
        <pc:sldMkLst>
          <pc:docMk/>
          <pc:sldMk cId="3701305085" sldId="297"/>
        </pc:sldMkLst>
        <pc:spChg chg="mod">
          <ac:chgData name="Smriti Sharma" userId="1b5b3436-7c0b-4517-9b7c-474426f3db39" providerId="ADAL" clId="{3D6436E6-1693-4825-9083-A57A45A035B5}" dt="2024-10-29T19:54:32.167" v="1639" actId="20577"/>
          <ac:spMkLst>
            <pc:docMk/>
            <pc:sldMk cId="3701305085" sldId="297"/>
            <ac:spMk id="6" creationId="{72ECD820-9903-E31E-2690-3B754906B6A7}"/>
          </ac:spMkLst>
        </pc:spChg>
        <pc:spChg chg="mod">
          <ac:chgData name="Smriti Sharma" userId="1b5b3436-7c0b-4517-9b7c-474426f3db39" providerId="ADAL" clId="{3D6436E6-1693-4825-9083-A57A45A035B5}" dt="2024-10-29T18:51:22.254" v="781" actId="20577"/>
          <ac:spMkLst>
            <pc:docMk/>
            <pc:sldMk cId="3701305085" sldId="297"/>
            <ac:spMk id="7" creationId="{107D3433-25C1-79BF-C225-FAB4815D0630}"/>
          </ac:spMkLst>
        </pc:spChg>
        <pc:spChg chg="mod">
          <ac:chgData name="Smriti Sharma" userId="1b5b3436-7c0b-4517-9b7c-474426f3db39" providerId="ADAL" clId="{3D6436E6-1693-4825-9083-A57A45A035B5}" dt="2024-10-29T18:45:53.566" v="550" actId="20577"/>
          <ac:spMkLst>
            <pc:docMk/>
            <pc:sldMk cId="3701305085" sldId="297"/>
            <ac:spMk id="9" creationId="{F4927EC3-5579-E3A4-5DB3-3E7D148CE793}"/>
          </ac:spMkLst>
        </pc:spChg>
        <pc:picChg chg="add mod">
          <ac:chgData name="Smriti Sharma" userId="1b5b3436-7c0b-4517-9b7c-474426f3db39" providerId="ADAL" clId="{3D6436E6-1693-4825-9083-A57A45A035B5}" dt="2024-10-29T19:57:12.067" v="1663" actId="14100"/>
          <ac:picMkLst>
            <pc:docMk/>
            <pc:sldMk cId="3701305085" sldId="297"/>
            <ac:picMk id="2050" creationId="{D4B90C87-DC60-28F0-E16A-32E8D69A3D47}"/>
          </ac:picMkLst>
        </pc:picChg>
        <pc:picChg chg="add mod">
          <ac:chgData name="Smriti Sharma" userId="1b5b3436-7c0b-4517-9b7c-474426f3db39" providerId="ADAL" clId="{3D6436E6-1693-4825-9083-A57A45A035B5}" dt="2024-10-29T19:57:16.169" v="1664" actId="14100"/>
          <ac:picMkLst>
            <pc:docMk/>
            <pc:sldMk cId="3701305085" sldId="297"/>
            <ac:picMk id="2052" creationId="{C9E29C17-DE6D-2809-BF94-957839CC2831}"/>
          </ac:picMkLst>
        </pc:picChg>
        <pc:picChg chg="add mod">
          <ac:chgData name="Smriti Sharma" userId="1b5b3436-7c0b-4517-9b7c-474426f3db39" providerId="ADAL" clId="{3D6436E6-1693-4825-9083-A57A45A035B5}" dt="2024-10-29T19:57:24.436" v="1665" actId="14100"/>
          <ac:picMkLst>
            <pc:docMk/>
            <pc:sldMk cId="3701305085" sldId="297"/>
            <ac:picMk id="2054" creationId="{83DA2ADD-9619-14DE-1557-C977FAA7EE88}"/>
          </ac:picMkLst>
        </pc:picChg>
        <pc:extLst>
          <p:ext xmlns:p="http://schemas.openxmlformats.org/presentationml/2006/main" uri="{D6D511B9-2390-475A-947B-AFAB55BFBCF1}">
            <pc226:cmChg xmlns:pc226="http://schemas.microsoft.com/office/powerpoint/2022/06/main/command" chg="mod">
              <pc226:chgData name="Smriti Sharma" userId="1b5b3436-7c0b-4517-9b7c-474426f3db39" providerId="ADAL" clId="{3D6436E6-1693-4825-9083-A57A45A035B5}" dt="2024-10-29T17:30:45.807" v="436" actId="20577"/>
              <pc2:cmMkLst xmlns:pc2="http://schemas.microsoft.com/office/powerpoint/2019/9/main/command">
                <pc:docMk/>
                <pc:sldMk cId="3701305085" sldId="297"/>
                <pc2:cmMk id="{422DB011-EA6E-4320-B18C-F7000DA52EC7}"/>
              </pc2:cmMkLst>
            </pc226:cmChg>
          </p:ext>
        </pc:extLst>
      </pc:sldChg>
      <pc:sldChg chg="modSp mod">
        <pc:chgData name="Smriti Sharma" userId="1b5b3436-7c0b-4517-9b7c-474426f3db39" providerId="ADAL" clId="{3D6436E6-1693-4825-9083-A57A45A035B5}" dt="2024-10-29T17:10:11.762" v="165" actId="20577"/>
        <pc:sldMkLst>
          <pc:docMk/>
          <pc:sldMk cId="705972691" sldId="298"/>
        </pc:sldMkLst>
        <pc:spChg chg="mod">
          <ac:chgData name="Smriti Sharma" userId="1b5b3436-7c0b-4517-9b7c-474426f3db39" providerId="ADAL" clId="{3D6436E6-1693-4825-9083-A57A45A035B5}" dt="2024-10-29T17:10:11.762" v="165" actId="20577"/>
          <ac:spMkLst>
            <pc:docMk/>
            <pc:sldMk cId="705972691" sldId="298"/>
            <ac:spMk id="7" creationId="{379BD361-EBEB-A7D9-C952-398A311FF32C}"/>
          </ac:spMkLst>
        </pc:spChg>
      </pc:sldChg>
      <pc:sldChg chg="modSp mod">
        <pc:chgData name="Smriti Sharma" userId="1b5b3436-7c0b-4517-9b7c-474426f3db39" providerId="ADAL" clId="{3D6436E6-1693-4825-9083-A57A45A035B5}" dt="2024-10-29T17:10:17.789" v="173" actId="20577"/>
        <pc:sldMkLst>
          <pc:docMk/>
          <pc:sldMk cId="2033381068" sldId="299"/>
        </pc:sldMkLst>
        <pc:spChg chg="mod">
          <ac:chgData name="Smriti Sharma" userId="1b5b3436-7c0b-4517-9b7c-474426f3db39" providerId="ADAL" clId="{3D6436E6-1693-4825-9083-A57A45A035B5}" dt="2024-10-29T17:10:17.789" v="173" actId="20577"/>
          <ac:spMkLst>
            <pc:docMk/>
            <pc:sldMk cId="2033381068" sldId="299"/>
            <ac:spMk id="7" creationId="{C034B0BB-6523-5863-E413-DF7C49A1D284}"/>
          </ac:spMkLst>
        </pc:spChg>
      </pc:sldChg>
      <pc:sldChg chg="modSp mod">
        <pc:chgData name="Smriti Sharma" userId="1b5b3436-7c0b-4517-9b7c-474426f3db39" providerId="ADAL" clId="{3D6436E6-1693-4825-9083-A57A45A035B5}" dt="2024-10-29T17:46:55.236" v="488" actId="20577"/>
        <pc:sldMkLst>
          <pc:docMk/>
          <pc:sldMk cId="406703035" sldId="301"/>
        </pc:sldMkLst>
        <pc:spChg chg="mod">
          <ac:chgData name="Smriti Sharma" userId="1b5b3436-7c0b-4517-9b7c-474426f3db39" providerId="ADAL" clId="{3D6436E6-1693-4825-9083-A57A45A035B5}" dt="2024-10-29T17:46:55.236" v="488" actId="20577"/>
          <ac:spMkLst>
            <pc:docMk/>
            <pc:sldMk cId="406703035" sldId="301"/>
            <ac:spMk id="9" creationId="{6ECAB1D7-FE14-3649-0AA5-915FF54DA72E}"/>
          </ac:spMkLst>
        </pc:spChg>
      </pc:sldChg>
      <pc:sldChg chg="modSp mod">
        <pc:chgData name="Smriti Sharma" userId="1b5b3436-7c0b-4517-9b7c-474426f3db39" providerId="ADAL" clId="{3D6436E6-1693-4825-9083-A57A45A035B5}" dt="2024-10-29T17:26:19.295" v="368" actId="1076"/>
        <pc:sldMkLst>
          <pc:docMk/>
          <pc:sldMk cId="2237233311" sldId="303"/>
        </pc:sldMkLst>
        <pc:spChg chg="mod">
          <ac:chgData name="Smriti Sharma" userId="1b5b3436-7c0b-4517-9b7c-474426f3db39" providerId="ADAL" clId="{3D6436E6-1693-4825-9083-A57A45A035B5}" dt="2024-10-29T17:26:11.147" v="366" actId="14100"/>
          <ac:spMkLst>
            <pc:docMk/>
            <pc:sldMk cId="2237233311" sldId="303"/>
            <ac:spMk id="8" creationId="{9B973D5B-351D-0568-85F9-A615312C1A2B}"/>
          </ac:spMkLst>
        </pc:spChg>
        <pc:graphicFrameChg chg="mod modGraphic">
          <ac:chgData name="Smriti Sharma" userId="1b5b3436-7c0b-4517-9b7c-474426f3db39" providerId="ADAL" clId="{3D6436E6-1693-4825-9083-A57A45A035B5}" dt="2024-10-29T17:26:19.295" v="368" actId="1076"/>
          <ac:graphicFrameMkLst>
            <pc:docMk/>
            <pc:sldMk cId="2237233311" sldId="303"/>
            <ac:graphicFrameMk id="2" creationId="{D7C9E101-9F87-97E4-C552-E19FD06C3D3C}"/>
          </ac:graphicFrameMkLst>
        </pc:graphicFrameChg>
      </pc:sldChg>
      <pc:sldChg chg="addSp delSp modSp mod">
        <pc:chgData name="Smriti Sharma" userId="1b5b3436-7c0b-4517-9b7c-474426f3db39" providerId="ADAL" clId="{3D6436E6-1693-4825-9083-A57A45A035B5}" dt="2024-10-29T19:27:26.639" v="1604" actId="20577"/>
        <pc:sldMkLst>
          <pc:docMk/>
          <pc:sldMk cId="1579814780" sldId="304"/>
        </pc:sldMkLst>
        <pc:spChg chg="mod">
          <ac:chgData name="Smriti Sharma" userId="1b5b3436-7c0b-4517-9b7c-474426f3db39" providerId="ADAL" clId="{3D6436E6-1693-4825-9083-A57A45A035B5}" dt="2024-10-29T19:27:26.639" v="1604" actId="20577"/>
          <ac:spMkLst>
            <pc:docMk/>
            <pc:sldMk cId="1579814780" sldId="304"/>
            <ac:spMk id="6" creationId="{FA7B8B5B-7080-663B-5A7C-F81BB5BE1FFD}"/>
          </ac:spMkLst>
        </pc:spChg>
        <pc:spChg chg="mod">
          <ac:chgData name="Smriti Sharma" userId="1b5b3436-7c0b-4517-9b7c-474426f3db39" providerId="ADAL" clId="{3D6436E6-1693-4825-9083-A57A45A035B5}" dt="2024-10-29T18:51:33.861" v="794" actId="20577"/>
          <ac:spMkLst>
            <pc:docMk/>
            <pc:sldMk cId="1579814780" sldId="304"/>
            <ac:spMk id="7" creationId="{DB97678B-9C03-2B48-9F22-B957850D1413}"/>
          </ac:spMkLst>
        </pc:spChg>
        <pc:spChg chg="mod">
          <ac:chgData name="Smriti Sharma" userId="1b5b3436-7c0b-4517-9b7c-474426f3db39" providerId="ADAL" clId="{3D6436E6-1693-4825-9083-A57A45A035B5}" dt="2024-10-29T18:51:48.554" v="831" actId="20577"/>
          <ac:spMkLst>
            <pc:docMk/>
            <pc:sldMk cId="1579814780" sldId="304"/>
            <ac:spMk id="9" creationId="{155CF5BE-CE99-EF0B-FBEB-D08CCB9D9430}"/>
          </ac:spMkLst>
        </pc:spChg>
        <pc:graphicFrameChg chg="add mod">
          <ac:chgData name="Smriti Sharma" userId="1b5b3436-7c0b-4517-9b7c-474426f3db39" providerId="ADAL" clId="{3D6436E6-1693-4825-9083-A57A45A035B5}" dt="2024-10-29T18:59:47.988" v="858" actId="404"/>
          <ac:graphicFrameMkLst>
            <pc:docMk/>
            <pc:sldMk cId="1579814780" sldId="304"/>
            <ac:graphicFrameMk id="3" creationId="{29380A15-9422-E3CB-8210-55B5622412A8}"/>
          </ac:graphicFrameMkLst>
        </pc:graphicFrameChg>
        <pc:graphicFrameChg chg="add mod">
          <ac:chgData name="Smriti Sharma" userId="1b5b3436-7c0b-4517-9b7c-474426f3db39" providerId="ADAL" clId="{3D6436E6-1693-4825-9083-A57A45A035B5}" dt="2024-10-29T19:05:23.474" v="1075" actId="404"/>
          <ac:graphicFrameMkLst>
            <pc:docMk/>
            <pc:sldMk cId="1579814780" sldId="304"/>
            <ac:graphicFrameMk id="4" creationId="{9D8F97E9-30C4-4DD6-ABC8-A3B7DDF4D1FD}"/>
          </ac:graphicFrameMkLst>
        </pc:graphicFrameChg>
      </pc:sldChg>
      <pc:sldChg chg="del">
        <pc:chgData name="Smriti Sharma" userId="1b5b3436-7c0b-4517-9b7c-474426f3db39" providerId="ADAL" clId="{3D6436E6-1693-4825-9083-A57A45A035B5}" dt="2024-10-29T17:46:12.603" v="437" actId="47"/>
        <pc:sldMkLst>
          <pc:docMk/>
          <pc:sldMk cId="233120146" sldId="307"/>
        </pc:sldMkLst>
      </pc:sldChg>
      <pc:sldChg chg="del">
        <pc:chgData name="Smriti Sharma" userId="1b5b3436-7c0b-4517-9b7c-474426f3db39" providerId="ADAL" clId="{3D6436E6-1693-4825-9083-A57A45A035B5}" dt="2024-10-29T17:46:13.472" v="438" actId="47"/>
        <pc:sldMkLst>
          <pc:docMk/>
          <pc:sldMk cId="1589021837" sldId="308"/>
        </pc:sldMkLst>
      </pc:sldChg>
      <pc:sldChg chg="del">
        <pc:chgData name="Smriti Sharma" userId="1b5b3436-7c0b-4517-9b7c-474426f3db39" providerId="ADAL" clId="{3D6436E6-1693-4825-9083-A57A45A035B5}" dt="2024-10-29T17:46:14.189" v="439" actId="47"/>
        <pc:sldMkLst>
          <pc:docMk/>
          <pc:sldMk cId="1407627243" sldId="309"/>
        </pc:sldMkLst>
      </pc:sldChg>
      <pc:sldChg chg="del">
        <pc:chgData name="Smriti Sharma" userId="1b5b3436-7c0b-4517-9b7c-474426f3db39" providerId="ADAL" clId="{3D6436E6-1693-4825-9083-A57A45A035B5}" dt="2024-10-29T17:28:06.041" v="369" actId="47"/>
        <pc:sldMkLst>
          <pc:docMk/>
          <pc:sldMk cId="873492699" sldId="310"/>
        </pc:sldMkLst>
      </pc:sldChg>
      <pc:sldChg chg="modSp mod">
        <pc:chgData name="Smriti Sharma" userId="1b5b3436-7c0b-4517-9b7c-474426f3db39" providerId="ADAL" clId="{3D6436E6-1693-4825-9083-A57A45A035B5}" dt="2024-10-29T19:10:52.450" v="1379" actId="20577"/>
        <pc:sldMkLst>
          <pc:docMk/>
          <pc:sldMk cId="2466245014" sldId="311"/>
        </pc:sldMkLst>
        <pc:spChg chg="mod">
          <ac:chgData name="Smriti Sharma" userId="1b5b3436-7c0b-4517-9b7c-474426f3db39" providerId="ADAL" clId="{3D6436E6-1693-4825-9083-A57A45A035B5}" dt="2024-10-29T19:10:52.450" v="1379" actId="20577"/>
          <ac:spMkLst>
            <pc:docMk/>
            <pc:sldMk cId="2466245014" sldId="311"/>
            <ac:spMk id="4" creationId="{7DE7E37F-FE4A-1042-187D-9EF6B935A491}"/>
          </ac:spMkLst>
        </pc:spChg>
      </pc:sldChg>
      <pc:sldChg chg="addSp delSp modSp new mod">
        <pc:chgData name="Smriti Sharma" userId="1b5b3436-7c0b-4517-9b7c-474426f3db39" providerId="ADAL" clId="{3D6436E6-1693-4825-9083-A57A45A035B5}" dt="2024-10-29T19:12:39.889" v="1450" actId="1076"/>
        <pc:sldMkLst>
          <pc:docMk/>
          <pc:sldMk cId="3222450855" sldId="312"/>
        </pc:sldMkLst>
        <pc:spChg chg="mod">
          <ac:chgData name="Smriti Sharma" userId="1b5b3436-7c0b-4517-9b7c-474426f3db39" providerId="ADAL" clId="{3D6436E6-1693-4825-9083-A57A45A035B5}" dt="2024-10-29T19:11:32.054" v="1441" actId="20577"/>
          <ac:spMkLst>
            <pc:docMk/>
            <pc:sldMk cId="3222450855" sldId="312"/>
            <ac:spMk id="4" creationId="{7A4F33BD-5ADD-A29B-7C4A-3696C699681C}"/>
          </ac:spMkLst>
        </pc:spChg>
        <pc:picChg chg="add mod">
          <ac:chgData name="Smriti Sharma" userId="1b5b3436-7c0b-4517-9b7c-474426f3db39" providerId="ADAL" clId="{3D6436E6-1693-4825-9083-A57A45A035B5}" dt="2024-10-29T19:11:59.816" v="1445" actId="1076"/>
          <ac:picMkLst>
            <pc:docMk/>
            <pc:sldMk cId="3222450855" sldId="312"/>
            <ac:picMk id="3074" creationId="{DD765CBF-9EC8-A4DF-6AA8-F3FDA9489A77}"/>
          </ac:picMkLst>
        </pc:picChg>
        <pc:picChg chg="add mod">
          <ac:chgData name="Smriti Sharma" userId="1b5b3436-7c0b-4517-9b7c-474426f3db39" providerId="ADAL" clId="{3D6436E6-1693-4825-9083-A57A45A035B5}" dt="2024-10-29T19:12:39.889" v="1450" actId="1076"/>
          <ac:picMkLst>
            <pc:docMk/>
            <pc:sldMk cId="3222450855" sldId="312"/>
            <ac:picMk id="3076" creationId="{CC0D7255-F82C-C343-485A-47FE053CAE80}"/>
          </ac:picMkLst>
        </pc:picChg>
      </pc:sldChg>
      <pc:sldChg chg="delSp modSp new mod">
        <pc:chgData name="Smriti Sharma" userId="1b5b3436-7c0b-4517-9b7c-474426f3db39" providerId="ADAL" clId="{3D6436E6-1693-4825-9083-A57A45A035B5}" dt="2024-11-01T15:50:34.213" v="1720" actId="478"/>
        <pc:sldMkLst>
          <pc:docMk/>
          <pc:sldMk cId="2654230114" sldId="313"/>
        </pc:sldMkLst>
        <pc:spChg chg="mod">
          <ac:chgData name="Smriti Sharma" userId="1b5b3436-7c0b-4517-9b7c-474426f3db39" providerId="ADAL" clId="{3D6436E6-1693-4825-9083-A57A45A035B5}" dt="2024-11-01T15:50:24.403" v="1719" actId="20577"/>
          <ac:spMkLst>
            <pc:docMk/>
            <pc:sldMk cId="2654230114" sldId="313"/>
            <ac:spMk id="2" creationId="{41422D30-701B-89B6-EC3D-976EDB055591}"/>
          </ac:spMkLst>
        </pc:spChg>
        <pc:spChg chg="mod">
          <ac:chgData name="Smriti Sharma" userId="1b5b3436-7c0b-4517-9b7c-474426f3db39" providerId="ADAL" clId="{3D6436E6-1693-4825-9083-A57A45A035B5}" dt="2024-11-01T15:48:48.087" v="1688" actId="20577"/>
          <ac:spMkLst>
            <pc:docMk/>
            <pc:sldMk cId="2654230114" sldId="313"/>
            <ac:spMk id="4" creationId="{1FD61DD4-45F6-EF44-6964-618426582F0B}"/>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package" Target="../embeddings/Microsoft_Excel_Worksheet3.xlsx"/></Relationships>
</file>

<file path=ppt/charts/_rels/chart5.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package" Target="../embeddings/Microsoft_Excel_Worksheet4.xlsx"/></Relationships>
</file>

<file path=ppt/charts/_rels/chart6.xml.rels><?xml version="1.0" encoding="UTF-8" standalone="yes"?>
<Relationships xmlns="http://schemas.openxmlformats.org/package/2006/relationships"><Relationship Id="rId3" Type="http://schemas.openxmlformats.org/officeDocument/2006/relationships/oleObject" Target="https://mykeylogic.sharepoint.com/sites/KL_PRJ_EMAT-ModelIntegration-MAGIIC/Shared%20Documents/Model%20Integration%20-%20MAGIIC/EY2024%20work%20(starting%20June%201%202024)/USAEE%202024/charts%20for%20the%20deck.xlsx" TargetMode="External"/><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oleObject" Target="https://mykeylogic.sharepoint.com/sites/KL_PRJ_EMAT-ModelIntegration-MAGIIC/Shared%20Documents/Model%20Integration%20-%20MAGIIC/EY2024%20work%20(starting%20June%201%202024)/USAEE%202024/charts%20for%20the%20deck.xlsx" TargetMode="External"/><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oleObject" Target="https://mykeylogic.sharepoint.com/sites/KL_PRJ_EMAT-ModelIntegration-MAGIIC/Shared%20Documents/Model%20Integration%20-%20MAGIIC/EY2024%20work%20(starting%20June%201%202024)/USAEE%202024/charts%20for%20the%20deck.xlsx" TargetMode="External"/><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1" Type="http://schemas.openxmlformats.org/officeDocument/2006/relationships/oleObject" Target="https://mykeylogic-my.sharepoint.com/personal/smriti_sharma_keylogic_com/Documents/Desktop/Smriti%20Work%20Folder/Model%20integration%20(Activity%20004)/2023%20work/Feb-March%202024%20deliverables/050ref22_MARKAL%20charts%20for%20final%20presentation.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r>
              <a:rPr lang="en-US" b="1" dirty="0"/>
              <a:t>Existing Capacity</a:t>
            </a:r>
          </a:p>
        </c:rich>
      </c:tx>
      <c:layout>
        <c:manualLayout>
          <c:xMode val="edge"/>
          <c:yMode val="edge"/>
          <c:x val="0.39084407708666197"/>
          <c:y val="2.6857143259949656E-2"/>
        </c:manualLayout>
      </c:layout>
      <c:overlay val="0"/>
      <c:spPr>
        <a:noFill/>
        <a:ln>
          <a:noFill/>
        </a:ln>
        <a:effectLst/>
      </c:spPr>
      <c:txPr>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1990873073275267"/>
          <c:y val="0.10669331868604789"/>
          <c:w val="0.87169366541278315"/>
          <c:h val="0.76060320556955319"/>
        </c:manualLayout>
      </c:layout>
      <c:barChart>
        <c:barDir val="col"/>
        <c:grouping val="stacked"/>
        <c:varyColors val="0"/>
        <c:ser>
          <c:idx val="0"/>
          <c:order val="0"/>
          <c:tx>
            <c:strRef>
              <c:f>'markal capacity'!$A$3</c:f>
              <c:strCache>
                <c:ptCount val="1"/>
                <c:pt idx="0">
                  <c:v>Battery Storage</c:v>
                </c:pt>
              </c:strCache>
            </c:strRef>
          </c:tx>
          <c:spPr>
            <a:solidFill>
              <a:schemeClr val="accent2"/>
            </a:solidFill>
            <a:ln>
              <a:noFill/>
            </a:ln>
            <a:effectLst/>
          </c:spPr>
          <c:invertIfNegative val="0"/>
          <c:cat>
            <c:numRef>
              <c:f>'markal capacity'!$B$2:$H$2</c:f>
              <c:numCache>
                <c:formatCode>General</c:formatCode>
                <c:ptCount val="7"/>
                <c:pt idx="0">
                  <c:v>2020</c:v>
                </c:pt>
                <c:pt idx="1">
                  <c:v>2025</c:v>
                </c:pt>
                <c:pt idx="2">
                  <c:v>2030</c:v>
                </c:pt>
                <c:pt idx="3">
                  <c:v>2035</c:v>
                </c:pt>
                <c:pt idx="4">
                  <c:v>2040</c:v>
                </c:pt>
                <c:pt idx="5">
                  <c:v>2045</c:v>
                </c:pt>
                <c:pt idx="6">
                  <c:v>2050</c:v>
                </c:pt>
              </c:numCache>
            </c:numRef>
          </c:cat>
          <c:val>
            <c:numRef>
              <c:f>'markal capacity'!$B$3:$H$3</c:f>
              <c:numCache>
                <c:formatCode>_(* #,##0.0_);_(* \(#,##0.0\);_(* "-"??_);_(@_)</c:formatCode>
                <c:ptCount val="7"/>
                <c:pt idx="0">
                  <c:v>0</c:v>
                </c:pt>
                <c:pt idx="1">
                  <c:v>0</c:v>
                </c:pt>
                <c:pt idx="2">
                  <c:v>5.26</c:v>
                </c:pt>
                <c:pt idx="3">
                  <c:v>14.25</c:v>
                </c:pt>
                <c:pt idx="4">
                  <c:v>15.96</c:v>
                </c:pt>
                <c:pt idx="5">
                  <c:v>16.39</c:v>
                </c:pt>
                <c:pt idx="6">
                  <c:v>16.72</c:v>
                </c:pt>
              </c:numCache>
            </c:numRef>
          </c:val>
          <c:extLst>
            <c:ext xmlns:c16="http://schemas.microsoft.com/office/drawing/2014/chart" uri="{C3380CC4-5D6E-409C-BE32-E72D297353CC}">
              <c16:uniqueId val="{00000000-B22D-489B-96F7-5231F2480819}"/>
            </c:ext>
          </c:extLst>
        </c:ser>
        <c:ser>
          <c:idx val="1"/>
          <c:order val="1"/>
          <c:tx>
            <c:strRef>
              <c:f>'markal capacity'!$A$4</c:f>
              <c:strCache>
                <c:ptCount val="1"/>
                <c:pt idx="0">
                  <c:v>Advanced Coal</c:v>
                </c:pt>
              </c:strCache>
            </c:strRef>
          </c:tx>
          <c:spPr>
            <a:solidFill>
              <a:schemeClr val="accent4"/>
            </a:solidFill>
            <a:ln>
              <a:noFill/>
            </a:ln>
            <a:effectLst/>
          </c:spPr>
          <c:invertIfNegative val="0"/>
          <c:cat>
            <c:numRef>
              <c:f>'markal capacity'!$B$2:$H$2</c:f>
              <c:numCache>
                <c:formatCode>General</c:formatCode>
                <c:ptCount val="7"/>
                <c:pt idx="0">
                  <c:v>2020</c:v>
                </c:pt>
                <c:pt idx="1">
                  <c:v>2025</c:v>
                </c:pt>
                <c:pt idx="2">
                  <c:v>2030</c:v>
                </c:pt>
                <c:pt idx="3">
                  <c:v>2035</c:v>
                </c:pt>
                <c:pt idx="4">
                  <c:v>2040</c:v>
                </c:pt>
                <c:pt idx="5">
                  <c:v>2045</c:v>
                </c:pt>
                <c:pt idx="6">
                  <c:v>2050</c:v>
                </c:pt>
              </c:numCache>
            </c:numRef>
          </c:cat>
          <c:val>
            <c:numRef>
              <c:f>'markal capacity'!$B$4:$H$4</c:f>
              <c:numCache>
                <c:formatCode>_(* #,##0.0_);_(* \(#,##0.0\);_(* "-"??_);_(@_)</c:formatCode>
                <c:ptCount val="7"/>
                <c:pt idx="0">
                  <c:v>0</c:v>
                </c:pt>
                <c:pt idx="1">
                  <c:v>0</c:v>
                </c:pt>
                <c:pt idx="2">
                  <c:v>0</c:v>
                </c:pt>
                <c:pt idx="3">
                  <c:v>0.05</c:v>
                </c:pt>
                <c:pt idx="4">
                  <c:v>0.05</c:v>
                </c:pt>
                <c:pt idx="5">
                  <c:v>0.05</c:v>
                </c:pt>
                <c:pt idx="6">
                  <c:v>0.05</c:v>
                </c:pt>
              </c:numCache>
            </c:numRef>
          </c:val>
          <c:extLst>
            <c:ext xmlns:c16="http://schemas.microsoft.com/office/drawing/2014/chart" uri="{C3380CC4-5D6E-409C-BE32-E72D297353CC}">
              <c16:uniqueId val="{00000001-B22D-489B-96F7-5231F2480819}"/>
            </c:ext>
          </c:extLst>
        </c:ser>
        <c:ser>
          <c:idx val="2"/>
          <c:order val="2"/>
          <c:tx>
            <c:strRef>
              <c:f>'markal capacity'!$A$5</c:f>
              <c:strCache>
                <c:ptCount val="1"/>
                <c:pt idx="0">
                  <c:v>Combined Cycle</c:v>
                </c:pt>
              </c:strCache>
            </c:strRef>
          </c:tx>
          <c:spPr>
            <a:solidFill>
              <a:schemeClr val="accent6"/>
            </a:solidFill>
            <a:ln>
              <a:noFill/>
            </a:ln>
            <a:effectLst/>
          </c:spPr>
          <c:invertIfNegative val="0"/>
          <c:cat>
            <c:numRef>
              <c:f>'markal capacity'!$B$2:$H$2</c:f>
              <c:numCache>
                <c:formatCode>General</c:formatCode>
                <c:ptCount val="7"/>
                <c:pt idx="0">
                  <c:v>2020</c:v>
                </c:pt>
                <c:pt idx="1">
                  <c:v>2025</c:v>
                </c:pt>
                <c:pt idx="2">
                  <c:v>2030</c:v>
                </c:pt>
                <c:pt idx="3">
                  <c:v>2035</c:v>
                </c:pt>
                <c:pt idx="4">
                  <c:v>2040</c:v>
                </c:pt>
                <c:pt idx="5">
                  <c:v>2045</c:v>
                </c:pt>
                <c:pt idx="6">
                  <c:v>2050</c:v>
                </c:pt>
              </c:numCache>
            </c:numRef>
          </c:cat>
          <c:val>
            <c:numRef>
              <c:f>'markal capacity'!$B$5:$H$5</c:f>
              <c:numCache>
                <c:formatCode>_(* #,##0.0_);_(* \(#,##0.0\);_(* "-"??_);_(@_)</c:formatCode>
                <c:ptCount val="7"/>
                <c:pt idx="0">
                  <c:v>67.61</c:v>
                </c:pt>
                <c:pt idx="1">
                  <c:v>57.54</c:v>
                </c:pt>
                <c:pt idx="2">
                  <c:v>45.44</c:v>
                </c:pt>
                <c:pt idx="3">
                  <c:v>34.303530000000002</c:v>
                </c:pt>
                <c:pt idx="4">
                  <c:v>27.081580000000002</c:v>
                </c:pt>
                <c:pt idx="5">
                  <c:v>23.56148</c:v>
                </c:pt>
                <c:pt idx="6">
                  <c:v>22.331479999999999</c:v>
                </c:pt>
              </c:numCache>
            </c:numRef>
          </c:val>
          <c:extLst>
            <c:ext xmlns:c16="http://schemas.microsoft.com/office/drawing/2014/chart" uri="{C3380CC4-5D6E-409C-BE32-E72D297353CC}">
              <c16:uniqueId val="{00000002-B22D-489B-96F7-5231F2480819}"/>
            </c:ext>
          </c:extLst>
        </c:ser>
        <c:ser>
          <c:idx val="3"/>
          <c:order val="3"/>
          <c:tx>
            <c:strRef>
              <c:f>'markal capacity'!$A$6</c:f>
              <c:strCache>
                <c:ptCount val="1"/>
                <c:pt idx="0">
                  <c:v>Combined Cycle Retrofit</c:v>
                </c:pt>
              </c:strCache>
            </c:strRef>
          </c:tx>
          <c:spPr>
            <a:solidFill>
              <a:schemeClr val="accent2">
                <a:lumMod val="60000"/>
              </a:schemeClr>
            </a:solidFill>
            <a:ln>
              <a:noFill/>
            </a:ln>
            <a:effectLst/>
          </c:spPr>
          <c:invertIfNegative val="0"/>
          <c:cat>
            <c:numRef>
              <c:f>'markal capacity'!$B$2:$H$2</c:f>
              <c:numCache>
                <c:formatCode>General</c:formatCode>
                <c:ptCount val="7"/>
                <c:pt idx="0">
                  <c:v>2020</c:v>
                </c:pt>
                <c:pt idx="1">
                  <c:v>2025</c:v>
                </c:pt>
                <c:pt idx="2">
                  <c:v>2030</c:v>
                </c:pt>
                <c:pt idx="3">
                  <c:v>2035</c:v>
                </c:pt>
                <c:pt idx="4">
                  <c:v>2040</c:v>
                </c:pt>
                <c:pt idx="5">
                  <c:v>2045</c:v>
                </c:pt>
                <c:pt idx="6">
                  <c:v>2050</c:v>
                </c:pt>
              </c:numCache>
            </c:numRef>
          </c:cat>
          <c:val>
            <c:numRef>
              <c:f>'markal capacity'!$B$6:$H$6</c:f>
              <c:numCache>
                <c:formatCode>_(* #,##0.0_);_(* \(#,##0.0\);_(* "-"??_);_(@_)</c:formatCode>
                <c:ptCount val="7"/>
                <c:pt idx="0">
                  <c:v>0</c:v>
                </c:pt>
                <c:pt idx="1">
                  <c:v>0</c:v>
                </c:pt>
                <c:pt idx="2">
                  <c:v>0</c:v>
                </c:pt>
                <c:pt idx="3">
                  <c:v>1.6469999999999999E-2</c:v>
                </c:pt>
                <c:pt idx="4">
                  <c:v>1.8419999999999999E-2</c:v>
                </c:pt>
                <c:pt idx="5">
                  <c:v>1.8519999999999998E-2</c:v>
                </c:pt>
                <c:pt idx="6">
                  <c:v>1.8519999999999998E-2</c:v>
                </c:pt>
              </c:numCache>
            </c:numRef>
          </c:val>
          <c:extLst>
            <c:ext xmlns:c16="http://schemas.microsoft.com/office/drawing/2014/chart" uri="{C3380CC4-5D6E-409C-BE32-E72D297353CC}">
              <c16:uniqueId val="{00000003-B22D-489B-96F7-5231F2480819}"/>
            </c:ext>
          </c:extLst>
        </c:ser>
        <c:ser>
          <c:idx val="4"/>
          <c:order val="4"/>
          <c:tx>
            <c:strRef>
              <c:f>'markal capacity'!$A$7</c:f>
              <c:strCache>
                <c:ptCount val="1"/>
                <c:pt idx="0">
                  <c:v>Conventional Hydro</c:v>
                </c:pt>
              </c:strCache>
            </c:strRef>
          </c:tx>
          <c:spPr>
            <a:solidFill>
              <a:schemeClr val="accent4">
                <a:lumMod val="60000"/>
              </a:schemeClr>
            </a:solidFill>
            <a:ln>
              <a:noFill/>
            </a:ln>
            <a:effectLst/>
          </c:spPr>
          <c:invertIfNegative val="0"/>
          <c:cat>
            <c:numRef>
              <c:f>'markal capacity'!$B$2:$H$2</c:f>
              <c:numCache>
                <c:formatCode>General</c:formatCode>
                <c:ptCount val="7"/>
                <c:pt idx="0">
                  <c:v>2020</c:v>
                </c:pt>
                <c:pt idx="1">
                  <c:v>2025</c:v>
                </c:pt>
                <c:pt idx="2">
                  <c:v>2030</c:v>
                </c:pt>
                <c:pt idx="3">
                  <c:v>2035</c:v>
                </c:pt>
                <c:pt idx="4">
                  <c:v>2040</c:v>
                </c:pt>
                <c:pt idx="5">
                  <c:v>2045</c:v>
                </c:pt>
                <c:pt idx="6">
                  <c:v>2050</c:v>
                </c:pt>
              </c:numCache>
            </c:numRef>
          </c:cat>
          <c:val>
            <c:numRef>
              <c:f>'markal capacity'!$B$7:$H$7</c:f>
              <c:numCache>
                <c:formatCode>_(* #,##0.0_);_(* \(#,##0.0\);_(* "-"??_);_(@_)</c:formatCode>
                <c:ptCount val="7"/>
                <c:pt idx="0">
                  <c:v>14.05</c:v>
                </c:pt>
                <c:pt idx="1">
                  <c:v>13.86</c:v>
                </c:pt>
                <c:pt idx="2">
                  <c:v>13.86</c:v>
                </c:pt>
                <c:pt idx="3">
                  <c:v>13.86</c:v>
                </c:pt>
                <c:pt idx="4">
                  <c:v>13.86</c:v>
                </c:pt>
                <c:pt idx="5">
                  <c:v>13.86</c:v>
                </c:pt>
                <c:pt idx="6">
                  <c:v>13.86</c:v>
                </c:pt>
              </c:numCache>
            </c:numRef>
          </c:val>
          <c:extLst>
            <c:ext xmlns:c16="http://schemas.microsoft.com/office/drawing/2014/chart" uri="{C3380CC4-5D6E-409C-BE32-E72D297353CC}">
              <c16:uniqueId val="{00000004-B22D-489B-96F7-5231F2480819}"/>
            </c:ext>
          </c:extLst>
        </c:ser>
        <c:ser>
          <c:idx val="5"/>
          <c:order val="5"/>
          <c:tx>
            <c:strRef>
              <c:f>'markal capacity'!$A$8</c:f>
              <c:strCache>
                <c:ptCount val="1"/>
                <c:pt idx="0">
                  <c:v>CT Gas</c:v>
                </c:pt>
              </c:strCache>
            </c:strRef>
          </c:tx>
          <c:spPr>
            <a:solidFill>
              <a:schemeClr val="accent6">
                <a:lumMod val="60000"/>
              </a:schemeClr>
            </a:solidFill>
            <a:ln>
              <a:noFill/>
            </a:ln>
            <a:effectLst/>
          </c:spPr>
          <c:invertIfNegative val="0"/>
          <c:cat>
            <c:numRef>
              <c:f>'markal capacity'!$B$2:$H$2</c:f>
              <c:numCache>
                <c:formatCode>General</c:formatCode>
                <c:ptCount val="7"/>
                <c:pt idx="0">
                  <c:v>2020</c:v>
                </c:pt>
                <c:pt idx="1">
                  <c:v>2025</c:v>
                </c:pt>
                <c:pt idx="2">
                  <c:v>2030</c:v>
                </c:pt>
                <c:pt idx="3">
                  <c:v>2035</c:v>
                </c:pt>
                <c:pt idx="4">
                  <c:v>2040</c:v>
                </c:pt>
                <c:pt idx="5">
                  <c:v>2045</c:v>
                </c:pt>
                <c:pt idx="6">
                  <c:v>2050</c:v>
                </c:pt>
              </c:numCache>
            </c:numRef>
          </c:cat>
          <c:val>
            <c:numRef>
              <c:f>'markal capacity'!$B$8:$H$8</c:f>
              <c:numCache>
                <c:formatCode>_(* #,##0.0_);_(* \(#,##0.0\);_(* "-"??_);_(@_)</c:formatCode>
                <c:ptCount val="7"/>
                <c:pt idx="0">
                  <c:v>50.260000000000005</c:v>
                </c:pt>
                <c:pt idx="1">
                  <c:v>50.260000000000005</c:v>
                </c:pt>
                <c:pt idx="2">
                  <c:v>41.89</c:v>
                </c:pt>
                <c:pt idx="3">
                  <c:v>27.93</c:v>
                </c:pt>
                <c:pt idx="4">
                  <c:v>19.329999999999998</c:v>
                </c:pt>
                <c:pt idx="5">
                  <c:v>24.41</c:v>
                </c:pt>
                <c:pt idx="6">
                  <c:v>32.1</c:v>
                </c:pt>
              </c:numCache>
            </c:numRef>
          </c:val>
          <c:extLst>
            <c:ext xmlns:c16="http://schemas.microsoft.com/office/drawing/2014/chart" uri="{C3380CC4-5D6E-409C-BE32-E72D297353CC}">
              <c16:uniqueId val="{00000005-B22D-489B-96F7-5231F2480819}"/>
            </c:ext>
          </c:extLst>
        </c:ser>
        <c:ser>
          <c:idx val="6"/>
          <c:order val="6"/>
          <c:tx>
            <c:strRef>
              <c:f>'markal capacity'!$A$9</c:f>
              <c:strCache>
                <c:ptCount val="1"/>
                <c:pt idx="0">
                  <c:v>CT Oil</c:v>
                </c:pt>
              </c:strCache>
            </c:strRef>
          </c:tx>
          <c:spPr>
            <a:solidFill>
              <a:schemeClr val="accent2">
                <a:lumMod val="80000"/>
                <a:lumOff val="20000"/>
              </a:schemeClr>
            </a:solidFill>
            <a:ln>
              <a:noFill/>
            </a:ln>
            <a:effectLst/>
          </c:spPr>
          <c:invertIfNegative val="0"/>
          <c:cat>
            <c:numRef>
              <c:f>'markal capacity'!$B$2:$H$2</c:f>
              <c:numCache>
                <c:formatCode>General</c:formatCode>
                <c:ptCount val="7"/>
                <c:pt idx="0">
                  <c:v>2020</c:v>
                </c:pt>
                <c:pt idx="1">
                  <c:v>2025</c:v>
                </c:pt>
                <c:pt idx="2">
                  <c:v>2030</c:v>
                </c:pt>
                <c:pt idx="3">
                  <c:v>2035</c:v>
                </c:pt>
                <c:pt idx="4">
                  <c:v>2040</c:v>
                </c:pt>
                <c:pt idx="5">
                  <c:v>2045</c:v>
                </c:pt>
                <c:pt idx="6">
                  <c:v>2050</c:v>
                </c:pt>
              </c:numCache>
            </c:numRef>
          </c:cat>
          <c:val>
            <c:numRef>
              <c:f>'markal capacity'!$B$9:$H$9</c:f>
              <c:numCache>
                <c:formatCode>_(* #,##0.0_);_(* \(#,##0.0\);_(* "-"??_);_(@_)</c:formatCode>
                <c:ptCount val="7"/>
                <c:pt idx="0">
                  <c:v>6.04</c:v>
                </c:pt>
                <c:pt idx="1">
                  <c:v>3.05</c:v>
                </c:pt>
                <c:pt idx="2">
                  <c:v>1.05</c:v>
                </c:pt>
                <c:pt idx="3">
                  <c:v>0.19</c:v>
                </c:pt>
                <c:pt idx="4">
                  <c:v>0</c:v>
                </c:pt>
                <c:pt idx="5">
                  <c:v>0</c:v>
                </c:pt>
                <c:pt idx="6">
                  <c:v>0</c:v>
                </c:pt>
              </c:numCache>
            </c:numRef>
          </c:val>
          <c:extLst>
            <c:ext xmlns:c16="http://schemas.microsoft.com/office/drawing/2014/chart" uri="{C3380CC4-5D6E-409C-BE32-E72D297353CC}">
              <c16:uniqueId val="{00000006-B22D-489B-96F7-5231F2480819}"/>
            </c:ext>
          </c:extLst>
        </c:ser>
        <c:ser>
          <c:idx val="7"/>
          <c:order val="7"/>
          <c:tx>
            <c:strRef>
              <c:f>'markal capacity'!$A$10</c:f>
              <c:strCache>
                <c:ptCount val="1"/>
                <c:pt idx="0">
                  <c:v>CT Other</c:v>
                </c:pt>
              </c:strCache>
            </c:strRef>
          </c:tx>
          <c:spPr>
            <a:solidFill>
              <a:schemeClr val="accent4">
                <a:lumMod val="80000"/>
                <a:lumOff val="20000"/>
              </a:schemeClr>
            </a:solidFill>
            <a:ln>
              <a:noFill/>
            </a:ln>
            <a:effectLst/>
          </c:spPr>
          <c:invertIfNegative val="0"/>
          <c:cat>
            <c:numRef>
              <c:f>'markal capacity'!$B$2:$H$2</c:f>
              <c:numCache>
                <c:formatCode>General</c:formatCode>
                <c:ptCount val="7"/>
                <c:pt idx="0">
                  <c:v>2020</c:v>
                </c:pt>
                <c:pt idx="1">
                  <c:v>2025</c:v>
                </c:pt>
                <c:pt idx="2">
                  <c:v>2030</c:v>
                </c:pt>
                <c:pt idx="3">
                  <c:v>2035</c:v>
                </c:pt>
                <c:pt idx="4">
                  <c:v>2040</c:v>
                </c:pt>
                <c:pt idx="5">
                  <c:v>2045</c:v>
                </c:pt>
                <c:pt idx="6">
                  <c:v>2050</c:v>
                </c:pt>
              </c:numCache>
            </c:numRef>
          </c:cat>
          <c:val>
            <c:numRef>
              <c:f>'markal capacity'!$B$10:$H$10</c:f>
              <c:numCache>
                <c:formatCode>_(* #,##0.0_);_(* \(#,##0.0\);_(* "-"??_);_(@_)</c:formatCode>
                <c:ptCount val="7"/>
                <c:pt idx="0">
                  <c:v>0.01</c:v>
                </c:pt>
                <c:pt idx="1">
                  <c:v>0.01</c:v>
                </c:pt>
                <c:pt idx="2">
                  <c:v>0.01</c:v>
                </c:pt>
                <c:pt idx="3">
                  <c:v>0.01</c:v>
                </c:pt>
                <c:pt idx="4">
                  <c:v>0.01</c:v>
                </c:pt>
                <c:pt idx="5">
                  <c:v>0.01</c:v>
                </c:pt>
                <c:pt idx="6">
                  <c:v>0.01</c:v>
                </c:pt>
              </c:numCache>
            </c:numRef>
          </c:val>
          <c:extLst>
            <c:ext xmlns:c16="http://schemas.microsoft.com/office/drawing/2014/chart" uri="{C3380CC4-5D6E-409C-BE32-E72D297353CC}">
              <c16:uniqueId val="{00000007-B22D-489B-96F7-5231F2480819}"/>
            </c:ext>
          </c:extLst>
        </c:ser>
        <c:ser>
          <c:idx val="8"/>
          <c:order val="8"/>
          <c:tx>
            <c:strRef>
              <c:f>'markal capacity'!$A$11</c:f>
              <c:strCache>
                <c:ptCount val="1"/>
                <c:pt idx="0">
                  <c:v>IC Other</c:v>
                </c:pt>
              </c:strCache>
            </c:strRef>
          </c:tx>
          <c:spPr>
            <a:solidFill>
              <a:schemeClr val="accent6">
                <a:lumMod val="80000"/>
                <a:lumOff val="20000"/>
              </a:schemeClr>
            </a:solidFill>
            <a:ln>
              <a:noFill/>
            </a:ln>
            <a:effectLst/>
          </c:spPr>
          <c:invertIfNegative val="0"/>
          <c:cat>
            <c:numRef>
              <c:f>'markal capacity'!$B$2:$H$2</c:f>
              <c:numCache>
                <c:formatCode>General</c:formatCode>
                <c:ptCount val="7"/>
                <c:pt idx="0">
                  <c:v>2020</c:v>
                </c:pt>
                <c:pt idx="1">
                  <c:v>2025</c:v>
                </c:pt>
                <c:pt idx="2">
                  <c:v>2030</c:v>
                </c:pt>
                <c:pt idx="3">
                  <c:v>2035</c:v>
                </c:pt>
                <c:pt idx="4">
                  <c:v>2040</c:v>
                </c:pt>
                <c:pt idx="5">
                  <c:v>2045</c:v>
                </c:pt>
                <c:pt idx="6">
                  <c:v>2050</c:v>
                </c:pt>
              </c:numCache>
            </c:numRef>
          </c:cat>
          <c:val>
            <c:numRef>
              <c:f>'markal capacity'!$B$11:$H$11</c:f>
              <c:numCache>
                <c:formatCode>_(* #,##0.0_);_(* \(#,##0.0\);_(* "-"??_);_(@_)</c:formatCode>
                <c:ptCount val="7"/>
                <c:pt idx="0">
                  <c:v>0.13</c:v>
                </c:pt>
                <c:pt idx="1">
                  <c:v>0.13</c:v>
                </c:pt>
                <c:pt idx="2">
                  <c:v>0.13</c:v>
                </c:pt>
                <c:pt idx="3">
                  <c:v>0.13</c:v>
                </c:pt>
                <c:pt idx="4">
                  <c:v>0.13</c:v>
                </c:pt>
                <c:pt idx="5">
                  <c:v>0.13</c:v>
                </c:pt>
                <c:pt idx="6">
                  <c:v>0.13</c:v>
                </c:pt>
              </c:numCache>
            </c:numRef>
          </c:val>
          <c:extLst>
            <c:ext xmlns:c16="http://schemas.microsoft.com/office/drawing/2014/chart" uri="{C3380CC4-5D6E-409C-BE32-E72D297353CC}">
              <c16:uniqueId val="{00000008-B22D-489B-96F7-5231F2480819}"/>
            </c:ext>
          </c:extLst>
        </c:ser>
        <c:ser>
          <c:idx val="9"/>
          <c:order val="9"/>
          <c:tx>
            <c:strRef>
              <c:f>'markal capacity'!$A$12</c:f>
              <c:strCache>
                <c:ptCount val="1"/>
                <c:pt idx="0">
                  <c:v>New Biomass + CCS</c:v>
                </c:pt>
              </c:strCache>
            </c:strRef>
          </c:tx>
          <c:spPr>
            <a:solidFill>
              <a:schemeClr val="accent2">
                <a:lumMod val="80000"/>
              </a:schemeClr>
            </a:solidFill>
            <a:ln>
              <a:noFill/>
            </a:ln>
            <a:effectLst/>
          </c:spPr>
          <c:invertIfNegative val="0"/>
          <c:cat>
            <c:numRef>
              <c:f>'markal capacity'!$B$2:$H$2</c:f>
              <c:numCache>
                <c:formatCode>General</c:formatCode>
                <c:ptCount val="7"/>
                <c:pt idx="0">
                  <c:v>2020</c:v>
                </c:pt>
                <c:pt idx="1">
                  <c:v>2025</c:v>
                </c:pt>
                <c:pt idx="2">
                  <c:v>2030</c:v>
                </c:pt>
                <c:pt idx="3">
                  <c:v>2035</c:v>
                </c:pt>
                <c:pt idx="4">
                  <c:v>2040</c:v>
                </c:pt>
                <c:pt idx="5">
                  <c:v>2045</c:v>
                </c:pt>
                <c:pt idx="6">
                  <c:v>2050</c:v>
                </c:pt>
              </c:numCache>
            </c:numRef>
          </c:cat>
          <c:val>
            <c:numRef>
              <c:f>'markal capacity'!$B$12:$H$12</c:f>
              <c:numCache>
                <c:formatCode>_(* #,##0.0_);_(* \(#,##0.0\);_(* "-"??_);_(@_)</c:formatCode>
                <c:ptCount val="7"/>
                <c:pt idx="0">
                  <c:v>0</c:v>
                </c:pt>
                <c:pt idx="1">
                  <c:v>0</c:v>
                </c:pt>
                <c:pt idx="2">
                  <c:v>16.47</c:v>
                </c:pt>
                <c:pt idx="3">
                  <c:v>18.420000000000002</c:v>
                </c:pt>
                <c:pt idx="4">
                  <c:v>18.52</c:v>
                </c:pt>
                <c:pt idx="5">
                  <c:v>18.52</c:v>
                </c:pt>
                <c:pt idx="6">
                  <c:v>18.52</c:v>
                </c:pt>
              </c:numCache>
            </c:numRef>
          </c:val>
          <c:extLst>
            <c:ext xmlns:c16="http://schemas.microsoft.com/office/drawing/2014/chart" uri="{C3380CC4-5D6E-409C-BE32-E72D297353CC}">
              <c16:uniqueId val="{00000009-B22D-489B-96F7-5231F2480819}"/>
            </c:ext>
          </c:extLst>
        </c:ser>
        <c:ser>
          <c:idx val="10"/>
          <c:order val="10"/>
          <c:tx>
            <c:strRef>
              <c:f>'markal capacity'!$A$13</c:f>
              <c:strCache>
                <c:ptCount val="1"/>
                <c:pt idx="0">
                  <c:v>Nuclear</c:v>
                </c:pt>
              </c:strCache>
            </c:strRef>
          </c:tx>
          <c:spPr>
            <a:solidFill>
              <a:schemeClr val="accent4">
                <a:lumMod val="80000"/>
              </a:schemeClr>
            </a:solidFill>
            <a:ln>
              <a:noFill/>
            </a:ln>
            <a:effectLst/>
          </c:spPr>
          <c:invertIfNegative val="0"/>
          <c:cat>
            <c:numRef>
              <c:f>'markal capacity'!$B$2:$H$2</c:f>
              <c:numCache>
                <c:formatCode>General</c:formatCode>
                <c:ptCount val="7"/>
                <c:pt idx="0">
                  <c:v>2020</c:v>
                </c:pt>
                <c:pt idx="1">
                  <c:v>2025</c:v>
                </c:pt>
                <c:pt idx="2">
                  <c:v>2030</c:v>
                </c:pt>
                <c:pt idx="3">
                  <c:v>2035</c:v>
                </c:pt>
                <c:pt idx="4">
                  <c:v>2040</c:v>
                </c:pt>
                <c:pt idx="5">
                  <c:v>2045</c:v>
                </c:pt>
                <c:pt idx="6">
                  <c:v>2050</c:v>
                </c:pt>
              </c:numCache>
            </c:numRef>
          </c:cat>
          <c:val>
            <c:numRef>
              <c:f>'markal capacity'!$B$13:$H$13</c:f>
              <c:numCache>
                <c:formatCode>_(* #,##0.0_);_(* \(#,##0.0\);_(* "-"??_);_(@_)</c:formatCode>
                <c:ptCount val="7"/>
                <c:pt idx="0">
                  <c:v>35.96</c:v>
                </c:pt>
                <c:pt idx="1">
                  <c:v>35.379999999999995</c:v>
                </c:pt>
                <c:pt idx="2">
                  <c:v>43.95</c:v>
                </c:pt>
                <c:pt idx="3">
                  <c:v>46.260000000000005</c:v>
                </c:pt>
                <c:pt idx="4">
                  <c:v>51.81</c:v>
                </c:pt>
                <c:pt idx="5">
                  <c:v>55.550000000000004</c:v>
                </c:pt>
                <c:pt idx="6">
                  <c:v>63.819999999999993</c:v>
                </c:pt>
              </c:numCache>
            </c:numRef>
          </c:val>
          <c:extLst>
            <c:ext xmlns:c16="http://schemas.microsoft.com/office/drawing/2014/chart" uri="{C3380CC4-5D6E-409C-BE32-E72D297353CC}">
              <c16:uniqueId val="{0000000A-B22D-489B-96F7-5231F2480819}"/>
            </c:ext>
          </c:extLst>
        </c:ser>
        <c:ser>
          <c:idx val="11"/>
          <c:order val="11"/>
          <c:tx>
            <c:strRef>
              <c:f>'markal capacity'!$A$14</c:f>
              <c:strCache>
                <c:ptCount val="1"/>
                <c:pt idx="0">
                  <c:v>Pumped Storage Hydro</c:v>
                </c:pt>
              </c:strCache>
            </c:strRef>
          </c:tx>
          <c:spPr>
            <a:solidFill>
              <a:schemeClr val="accent6">
                <a:lumMod val="80000"/>
              </a:schemeClr>
            </a:solidFill>
            <a:ln>
              <a:noFill/>
            </a:ln>
            <a:effectLst/>
          </c:spPr>
          <c:invertIfNegative val="0"/>
          <c:cat>
            <c:numRef>
              <c:f>'markal capacity'!$B$2:$H$2</c:f>
              <c:numCache>
                <c:formatCode>General</c:formatCode>
                <c:ptCount val="7"/>
                <c:pt idx="0">
                  <c:v>2020</c:v>
                </c:pt>
                <c:pt idx="1">
                  <c:v>2025</c:v>
                </c:pt>
                <c:pt idx="2">
                  <c:v>2030</c:v>
                </c:pt>
                <c:pt idx="3">
                  <c:v>2035</c:v>
                </c:pt>
                <c:pt idx="4">
                  <c:v>2040</c:v>
                </c:pt>
                <c:pt idx="5">
                  <c:v>2045</c:v>
                </c:pt>
                <c:pt idx="6">
                  <c:v>2050</c:v>
                </c:pt>
              </c:numCache>
            </c:numRef>
          </c:cat>
          <c:val>
            <c:numRef>
              <c:f>'markal capacity'!$B$14:$H$14</c:f>
              <c:numCache>
                <c:formatCode>_(* #,##0.0_);_(* \(#,##0.0\);_(* "-"??_);_(@_)</c:formatCode>
                <c:ptCount val="7"/>
                <c:pt idx="0">
                  <c:v>15.59</c:v>
                </c:pt>
                <c:pt idx="1">
                  <c:v>15.59</c:v>
                </c:pt>
                <c:pt idx="2">
                  <c:v>15.59</c:v>
                </c:pt>
                <c:pt idx="3">
                  <c:v>15.59</c:v>
                </c:pt>
                <c:pt idx="4">
                  <c:v>15.59</c:v>
                </c:pt>
                <c:pt idx="5">
                  <c:v>15.59</c:v>
                </c:pt>
                <c:pt idx="6">
                  <c:v>15.59</c:v>
                </c:pt>
              </c:numCache>
            </c:numRef>
          </c:val>
          <c:extLst>
            <c:ext xmlns:c16="http://schemas.microsoft.com/office/drawing/2014/chart" uri="{C3380CC4-5D6E-409C-BE32-E72D297353CC}">
              <c16:uniqueId val="{0000000B-B22D-489B-96F7-5231F2480819}"/>
            </c:ext>
          </c:extLst>
        </c:ser>
        <c:ser>
          <c:idx val="12"/>
          <c:order val="12"/>
          <c:tx>
            <c:strRef>
              <c:f>'markal capacity'!$A$15</c:f>
              <c:strCache>
                <c:ptCount val="1"/>
                <c:pt idx="0">
                  <c:v>Solar PV</c:v>
                </c:pt>
              </c:strCache>
            </c:strRef>
          </c:tx>
          <c:spPr>
            <a:solidFill>
              <a:schemeClr val="accent2">
                <a:lumMod val="60000"/>
                <a:lumOff val="40000"/>
              </a:schemeClr>
            </a:solidFill>
            <a:ln>
              <a:noFill/>
            </a:ln>
            <a:effectLst/>
          </c:spPr>
          <c:invertIfNegative val="0"/>
          <c:cat>
            <c:numRef>
              <c:f>'markal capacity'!$B$2:$H$2</c:f>
              <c:numCache>
                <c:formatCode>General</c:formatCode>
                <c:ptCount val="7"/>
                <c:pt idx="0">
                  <c:v>2020</c:v>
                </c:pt>
                <c:pt idx="1">
                  <c:v>2025</c:v>
                </c:pt>
                <c:pt idx="2">
                  <c:v>2030</c:v>
                </c:pt>
                <c:pt idx="3">
                  <c:v>2035</c:v>
                </c:pt>
                <c:pt idx="4">
                  <c:v>2040</c:v>
                </c:pt>
                <c:pt idx="5">
                  <c:v>2045</c:v>
                </c:pt>
                <c:pt idx="6">
                  <c:v>2050</c:v>
                </c:pt>
              </c:numCache>
            </c:numRef>
          </c:cat>
          <c:val>
            <c:numRef>
              <c:f>'markal capacity'!$B$15:$H$15</c:f>
              <c:numCache>
                <c:formatCode>_(* #,##0.0_);_(* \(#,##0.0\);_(* "-"??_);_(@_)</c:formatCode>
                <c:ptCount val="7"/>
                <c:pt idx="0">
                  <c:v>104.21</c:v>
                </c:pt>
                <c:pt idx="1">
                  <c:v>104.21</c:v>
                </c:pt>
                <c:pt idx="2">
                  <c:v>134.36000000000001</c:v>
                </c:pt>
                <c:pt idx="3">
                  <c:v>139.03</c:v>
                </c:pt>
                <c:pt idx="4">
                  <c:v>139.03</c:v>
                </c:pt>
                <c:pt idx="5">
                  <c:v>129.27000000000001</c:v>
                </c:pt>
                <c:pt idx="6">
                  <c:v>131.21</c:v>
                </c:pt>
              </c:numCache>
            </c:numRef>
          </c:val>
          <c:extLst>
            <c:ext xmlns:c16="http://schemas.microsoft.com/office/drawing/2014/chart" uri="{C3380CC4-5D6E-409C-BE32-E72D297353CC}">
              <c16:uniqueId val="{0000000C-B22D-489B-96F7-5231F2480819}"/>
            </c:ext>
          </c:extLst>
        </c:ser>
        <c:ser>
          <c:idx val="13"/>
          <c:order val="13"/>
          <c:tx>
            <c:strRef>
              <c:f>'markal capacity'!$A$16</c:f>
              <c:strCache>
                <c:ptCount val="1"/>
                <c:pt idx="0">
                  <c:v>Solar Steam</c:v>
                </c:pt>
              </c:strCache>
            </c:strRef>
          </c:tx>
          <c:spPr>
            <a:solidFill>
              <a:schemeClr val="accent4">
                <a:lumMod val="60000"/>
                <a:lumOff val="40000"/>
              </a:schemeClr>
            </a:solidFill>
            <a:ln>
              <a:noFill/>
            </a:ln>
            <a:effectLst/>
          </c:spPr>
          <c:invertIfNegative val="0"/>
          <c:cat>
            <c:numRef>
              <c:f>'markal capacity'!$B$2:$H$2</c:f>
              <c:numCache>
                <c:formatCode>General</c:formatCode>
                <c:ptCount val="7"/>
                <c:pt idx="0">
                  <c:v>2020</c:v>
                </c:pt>
                <c:pt idx="1">
                  <c:v>2025</c:v>
                </c:pt>
                <c:pt idx="2">
                  <c:v>2030</c:v>
                </c:pt>
                <c:pt idx="3">
                  <c:v>2035</c:v>
                </c:pt>
                <c:pt idx="4">
                  <c:v>2040</c:v>
                </c:pt>
                <c:pt idx="5">
                  <c:v>2045</c:v>
                </c:pt>
                <c:pt idx="6">
                  <c:v>2050</c:v>
                </c:pt>
              </c:numCache>
            </c:numRef>
          </c:cat>
          <c:val>
            <c:numRef>
              <c:f>'markal capacity'!$B$16:$H$16</c:f>
              <c:numCache>
                <c:formatCode>_(* #,##0.0_);_(* \(#,##0.0\);_(* "-"??_);_(@_)</c:formatCode>
                <c:ptCount val="7"/>
                <c:pt idx="0">
                  <c:v>0</c:v>
                </c:pt>
                <c:pt idx="1">
                  <c:v>0</c:v>
                </c:pt>
                <c:pt idx="2">
                  <c:v>0</c:v>
                </c:pt>
                <c:pt idx="3">
                  <c:v>15.61</c:v>
                </c:pt>
                <c:pt idx="4">
                  <c:v>15.639999999999999</c:v>
                </c:pt>
                <c:pt idx="5">
                  <c:v>15.639999999999999</c:v>
                </c:pt>
                <c:pt idx="6">
                  <c:v>15.639999999999999</c:v>
                </c:pt>
              </c:numCache>
            </c:numRef>
          </c:val>
          <c:extLst>
            <c:ext xmlns:c16="http://schemas.microsoft.com/office/drawing/2014/chart" uri="{C3380CC4-5D6E-409C-BE32-E72D297353CC}">
              <c16:uniqueId val="{0000000D-B22D-489B-96F7-5231F2480819}"/>
            </c:ext>
          </c:extLst>
        </c:ser>
        <c:ser>
          <c:idx val="14"/>
          <c:order val="14"/>
          <c:tx>
            <c:strRef>
              <c:f>'markal capacity'!$A$17</c:f>
              <c:strCache>
                <c:ptCount val="1"/>
                <c:pt idx="0">
                  <c:v>ST Coal</c:v>
                </c:pt>
              </c:strCache>
            </c:strRef>
          </c:tx>
          <c:spPr>
            <a:solidFill>
              <a:schemeClr val="accent6">
                <a:lumMod val="60000"/>
                <a:lumOff val="40000"/>
              </a:schemeClr>
            </a:solidFill>
            <a:ln>
              <a:noFill/>
            </a:ln>
            <a:effectLst/>
          </c:spPr>
          <c:invertIfNegative val="0"/>
          <c:cat>
            <c:numRef>
              <c:f>'markal capacity'!$B$2:$H$2</c:f>
              <c:numCache>
                <c:formatCode>General</c:formatCode>
                <c:ptCount val="7"/>
                <c:pt idx="0">
                  <c:v>2020</c:v>
                </c:pt>
                <c:pt idx="1">
                  <c:v>2025</c:v>
                </c:pt>
                <c:pt idx="2">
                  <c:v>2030</c:v>
                </c:pt>
                <c:pt idx="3">
                  <c:v>2035</c:v>
                </c:pt>
                <c:pt idx="4">
                  <c:v>2040</c:v>
                </c:pt>
                <c:pt idx="5">
                  <c:v>2045</c:v>
                </c:pt>
                <c:pt idx="6">
                  <c:v>2050</c:v>
                </c:pt>
              </c:numCache>
            </c:numRef>
          </c:cat>
          <c:val>
            <c:numRef>
              <c:f>'markal capacity'!$B$17:$H$17</c:f>
              <c:numCache>
                <c:formatCode>_(* #,##0.0_);_(* \(#,##0.0\);_(* "-"??_);_(@_)</c:formatCode>
                <c:ptCount val="7"/>
                <c:pt idx="0">
                  <c:v>51.77</c:v>
                </c:pt>
                <c:pt idx="1">
                  <c:v>33.340000000000003</c:v>
                </c:pt>
                <c:pt idx="2">
                  <c:v>21.77</c:v>
                </c:pt>
                <c:pt idx="3">
                  <c:v>8.6187924910000007</c:v>
                </c:pt>
                <c:pt idx="4">
                  <c:v>5.5687924909999991</c:v>
                </c:pt>
                <c:pt idx="5">
                  <c:v>2.5387924909999997</c:v>
                </c:pt>
                <c:pt idx="6">
                  <c:v>0.36879249099999978</c:v>
                </c:pt>
              </c:numCache>
            </c:numRef>
          </c:val>
          <c:extLst>
            <c:ext xmlns:c16="http://schemas.microsoft.com/office/drawing/2014/chart" uri="{C3380CC4-5D6E-409C-BE32-E72D297353CC}">
              <c16:uniqueId val="{0000000E-B22D-489B-96F7-5231F2480819}"/>
            </c:ext>
          </c:extLst>
        </c:ser>
        <c:ser>
          <c:idx val="15"/>
          <c:order val="15"/>
          <c:tx>
            <c:strRef>
              <c:f>'markal capacity'!$A$18</c:f>
              <c:strCache>
                <c:ptCount val="1"/>
                <c:pt idx="0">
                  <c:v>Coal CCS Retrofit</c:v>
                </c:pt>
              </c:strCache>
            </c:strRef>
          </c:tx>
          <c:spPr>
            <a:solidFill>
              <a:schemeClr val="accent2">
                <a:lumMod val="50000"/>
              </a:schemeClr>
            </a:solidFill>
            <a:ln>
              <a:noFill/>
            </a:ln>
            <a:effectLst/>
          </c:spPr>
          <c:invertIfNegative val="0"/>
          <c:cat>
            <c:numRef>
              <c:f>'markal capacity'!$B$2:$H$2</c:f>
              <c:numCache>
                <c:formatCode>General</c:formatCode>
                <c:ptCount val="7"/>
                <c:pt idx="0">
                  <c:v>2020</c:v>
                </c:pt>
                <c:pt idx="1">
                  <c:v>2025</c:v>
                </c:pt>
                <c:pt idx="2">
                  <c:v>2030</c:v>
                </c:pt>
                <c:pt idx="3">
                  <c:v>2035</c:v>
                </c:pt>
                <c:pt idx="4">
                  <c:v>2040</c:v>
                </c:pt>
                <c:pt idx="5">
                  <c:v>2045</c:v>
                </c:pt>
                <c:pt idx="6">
                  <c:v>2050</c:v>
                </c:pt>
              </c:numCache>
            </c:numRef>
          </c:cat>
          <c:val>
            <c:numRef>
              <c:f>'markal capacity'!$B$18:$H$18</c:f>
              <c:numCache>
                <c:formatCode>_(* #,##0.0_);_(* \(#,##0.0\);_(* "-"??_);_(@_)</c:formatCode>
                <c:ptCount val="7"/>
                <c:pt idx="0">
                  <c:v>0</c:v>
                </c:pt>
                <c:pt idx="1">
                  <c:v>0</c:v>
                </c:pt>
                <c:pt idx="2">
                  <c:v>0</c:v>
                </c:pt>
                <c:pt idx="3">
                  <c:v>2.9712075090000001</c:v>
                </c:pt>
                <c:pt idx="4">
                  <c:v>2.9712075090000001</c:v>
                </c:pt>
                <c:pt idx="5">
                  <c:v>2.9712075090000001</c:v>
                </c:pt>
                <c:pt idx="6">
                  <c:v>2.9712075090000001</c:v>
                </c:pt>
              </c:numCache>
            </c:numRef>
          </c:val>
          <c:extLst>
            <c:ext xmlns:c16="http://schemas.microsoft.com/office/drawing/2014/chart" uri="{C3380CC4-5D6E-409C-BE32-E72D297353CC}">
              <c16:uniqueId val="{0000000F-B22D-489B-96F7-5231F2480819}"/>
            </c:ext>
          </c:extLst>
        </c:ser>
        <c:ser>
          <c:idx val="16"/>
          <c:order val="16"/>
          <c:tx>
            <c:strRef>
              <c:f>'markal capacity'!$A$19</c:f>
              <c:strCache>
                <c:ptCount val="1"/>
                <c:pt idx="0">
                  <c:v>ST Gas</c:v>
                </c:pt>
              </c:strCache>
            </c:strRef>
          </c:tx>
          <c:spPr>
            <a:solidFill>
              <a:schemeClr val="accent4">
                <a:lumMod val="50000"/>
              </a:schemeClr>
            </a:solidFill>
            <a:ln>
              <a:noFill/>
            </a:ln>
            <a:effectLst/>
          </c:spPr>
          <c:invertIfNegative val="0"/>
          <c:cat>
            <c:numRef>
              <c:f>'markal capacity'!$B$2:$H$2</c:f>
              <c:numCache>
                <c:formatCode>General</c:formatCode>
                <c:ptCount val="7"/>
                <c:pt idx="0">
                  <c:v>2020</c:v>
                </c:pt>
                <c:pt idx="1">
                  <c:v>2025</c:v>
                </c:pt>
                <c:pt idx="2">
                  <c:v>2030</c:v>
                </c:pt>
                <c:pt idx="3">
                  <c:v>2035</c:v>
                </c:pt>
                <c:pt idx="4">
                  <c:v>2040</c:v>
                </c:pt>
                <c:pt idx="5">
                  <c:v>2045</c:v>
                </c:pt>
                <c:pt idx="6">
                  <c:v>2050</c:v>
                </c:pt>
              </c:numCache>
            </c:numRef>
          </c:cat>
          <c:val>
            <c:numRef>
              <c:f>'markal capacity'!$B$19:$H$19</c:f>
              <c:numCache>
                <c:formatCode>_(* #,##0.0_);_(* \(#,##0.0\);_(* "-"??_);_(@_)</c:formatCode>
                <c:ptCount val="7"/>
                <c:pt idx="0">
                  <c:v>1.01</c:v>
                </c:pt>
                <c:pt idx="1">
                  <c:v>1.01</c:v>
                </c:pt>
                <c:pt idx="2">
                  <c:v>1.01</c:v>
                </c:pt>
                <c:pt idx="3">
                  <c:v>1.01</c:v>
                </c:pt>
                <c:pt idx="4">
                  <c:v>0.14000000000000001</c:v>
                </c:pt>
                <c:pt idx="5">
                  <c:v>0</c:v>
                </c:pt>
                <c:pt idx="6">
                  <c:v>0</c:v>
                </c:pt>
              </c:numCache>
            </c:numRef>
          </c:val>
          <c:extLst>
            <c:ext xmlns:c16="http://schemas.microsoft.com/office/drawing/2014/chart" uri="{C3380CC4-5D6E-409C-BE32-E72D297353CC}">
              <c16:uniqueId val="{00000010-B22D-489B-96F7-5231F2480819}"/>
            </c:ext>
          </c:extLst>
        </c:ser>
        <c:ser>
          <c:idx val="17"/>
          <c:order val="17"/>
          <c:tx>
            <c:strRef>
              <c:f>'markal capacity'!$A$20</c:f>
              <c:strCache>
                <c:ptCount val="1"/>
                <c:pt idx="0">
                  <c:v>ST Oil</c:v>
                </c:pt>
              </c:strCache>
            </c:strRef>
          </c:tx>
          <c:spPr>
            <a:solidFill>
              <a:schemeClr val="accent6">
                <a:lumMod val="50000"/>
              </a:schemeClr>
            </a:solidFill>
            <a:ln>
              <a:noFill/>
            </a:ln>
            <a:effectLst/>
          </c:spPr>
          <c:invertIfNegative val="0"/>
          <c:cat>
            <c:numRef>
              <c:f>'markal capacity'!$B$2:$H$2</c:f>
              <c:numCache>
                <c:formatCode>General</c:formatCode>
                <c:ptCount val="7"/>
                <c:pt idx="0">
                  <c:v>2020</c:v>
                </c:pt>
                <c:pt idx="1">
                  <c:v>2025</c:v>
                </c:pt>
                <c:pt idx="2">
                  <c:v>2030</c:v>
                </c:pt>
                <c:pt idx="3">
                  <c:v>2035</c:v>
                </c:pt>
                <c:pt idx="4">
                  <c:v>2040</c:v>
                </c:pt>
                <c:pt idx="5">
                  <c:v>2045</c:v>
                </c:pt>
                <c:pt idx="6">
                  <c:v>2050</c:v>
                </c:pt>
              </c:numCache>
            </c:numRef>
          </c:cat>
          <c:val>
            <c:numRef>
              <c:f>'markal capacity'!$B$20:$H$20</c:f>
              <c:numCache>
                <c:formatCode>_(* #,##0.0_);_(* \(#,##0.0\);_(* "-"??_);_(@_)</c:formatCode>
                <c:ptCount val="7"/>
                <c:pt idx="0">
                  <c:v>2.46</c:v>
                </c:pt>
                <c:pt idx="1">
                  <c:v>0.49</c:v>
                </c:pt>
                <c:pt idx="2">
                  <c:v>0</c:v>
                </c:pt>
                <c:pt idx="3">
                  <c:v>0</c:v>
                </c:pt>
                <c:pt idx="4">
                  <c:v>0</c:v>
                </c:pt>
                <c:pt idx="5">
                  <c:v>0</c:v>
                </c:pt>
                <c:pt idx="6">
                  <c:v>0</c:v>
                </c:pt>
              </c:numCache>
            </c:numRef>
          </c:val>
          <c:extLst>
            <c:ext xmlns:c16="http://schemas.microsoft.com/office/drawing/2014/chart" uri="{C3380CC4-5D6E-409C-BE32-E72D297353CC}">
              <c16:uniqueId val="{00000011-B22D-489B-96F7-5231F2480819}"/>
            </c:ext>
          </c:extLst>
        </c:ser>
        <c:ser>
          <c:idx val="18"/>
          <c:order val="18"/>
          <c:tx>
            <c:strRef>
              <c:f>'markal capacity'!$A$21</c:f>
              <c:strCache>
                <c:ptCount val="1"/>
                <c:pt idx="0">
                  <c:v>ST Other</c:v>
                </c:pt>
              </c:strCache>
            </c:strRef>
          </c:tx>
          <c:spPr>
            <a:solidFill>
              <a:schemeClr val="accent2">
                <a:lumMod val="70000"/>
                <a:lumOff val="30000"/>
              </a:schemeClr>
            </a:solidFill>
            <a:ln>
              <a:noFill/>
            </a:ln>
            <a:effectLst/>
          </c:spPr>
          <c:invertIfNegative val="0"/>
          <c:cat>
            <c:numRef>
              <c:f>'markal capacity'!$B$2:$H$2</c:f>
              <c:numCache>
                <c:formatCode>General</c:formatCode>
                <c:ptCount val="7"/>
                <c:pt idx="0">
                  <c:v>2020</c:v>
                </c:pt>
                <c:pt idx="1">
                  <c:v>2025</c:v>
                </c:pt>
                <c:pt idx="2">
                  <c:v>2030</c:v>
                </c:pt>
                <c:pt idx="3">
                  <c:v>2035</c:v>
                </c:pt>
                <c:pt idx="4">
                  <c:v>2040</c:v>
                </c:pt>
                <c:pt idx="5">
                  <c:v>2045</c:v>
                </c:pt>
                <c:pt idx="6">
                  <c:v>2050</c:v>
                </c:pt>
              </c:numCache>
            </c:numRef>
          </c:cat>
          <c:val>
            <c:numRef>
              <c:f>'markal capacity'!$B$21:$H$21</c:f>
              <c:numCache>
                <c:formatCode>_(* #,##0.0_);_(* \(#,##0.0\);_(* "-"??_);_(@_)</c:formatCode>
                <c:ptCount val="7"/>
                <c:pt idx="0">
                  <c:v>0.8</c:v>
                </c:pt>
                <c:pt idx="1">
                  <c:v>0.8</c:v>
                </c:pt>
                <c:pt idx="2">
                  <c:v>0.8</c:v>
                </c:pt>
                <c:pt idx="3">
                  <c:v>0.8</c:v>
                </c:pt>
                <c:pt idx="4">
                  <c:v>0.8</c:v>
                </c:pt>
                <c:pt idx="5">
                  <c:v>0.8</c:v>
                </c:pt>
                <c:pt idx="6">
                  <c:v>0.8</c:v>
                </c:pt>
              </c:numCache>
            </c:numRef>
          </c:val>
          <c:extLst>
            <c:ext xmlns:c16="http://schemas.microsoft.com/office/drawing/2014/chart" uri="{C3380CC4-5D6E-409C-BE32-E72D297353CC}">
              <c16:uniqueId val="{00000012-B22D-489B-96F7-5231F2480819}"/>
            </c:ext>
          </c:extLst>
        </c:ser>
        <c:ser>
          <c:idx val="19"/>
          <c:order val="19"/>
          <c:tx>
            <c:strRef>
              <c:f>'markal capacity'!$A$22</c:f>
              <c:strCache>
                <c:ptCount val="1"/>
                <c:pt idx="0">
                  <c:v>ST Renewable</c:v>
                </c:pt>
              </c:strCache>
            </c:strRef>
          </c:tx>
          <c:spPr>
            <a:solidFill>
              <a:schemeClr val="accent4">
                <a:lumMod val="70000"/>
                <a:lumOff val="30000"/>
              </a:schemeClr>
            </a:solidFill>
            <a:ln>
              <a:noFill/>
            </a:ln>
            <a:effectLst/>
          </c:spPr>
          <c:invertIfNegative val="0"/>
          <c:cat>
            <c:numRef>
              <c:f>'markal capacity'!$B$2:$H$2</c:f>
              <c:numCache>
                <c:formatCode>General</c:formatCode>
                <c:ptCount val="7"/>
                <c:pt idx="0">
                  <c:v>2020</c:v>
                </c:pt>
                <c:pt idx="1">
                  <c:v>2025</c:v>
                </c:pt>
                <c:pt idx="2">
                  <c:v>2030</c:v>
                </c:pt>
                <c:pt idx="3">
                  <c:v>2035</c:v>
                </c:pt>
                <c:pt idx="4">
                  <c:v>2040</c:v>
                </c:pt>
                <c:pt idx="5">
                  <c:v>2045</c:v>
                </c:pt>
                <c:pt idx="6">
                  <c:v>2050</c:v>
                </c:pt>
              </c:numCache>
            </c:numRef>
          </c:cat>
          <c:val>
            <c:numRef>
              <c:f>'markal capacity'!$B$22:$H$22</c:f>
              <c:numCache>
                <c:formatCode>_(* #,##0.0_);_(* \(#,##0.0\);_(* "-"??_);_(@_)</c:formatCode>
                <c:ptCount val="7"/>
                <c:pt idx="0">
                  <c:v>1.45</c:v>
                </c:pt>
                <c:pt idx="1">
                  <c:v>1.45</c:v>
                </c:pt>
                <c:pt idx="2">
                  <c:v>1.45</c:v>
                </c:pt>
                <c:pt idx="3">
                  <c:v>1.45</c:v>
                </c:pt>
                <c:pt idx="4">
                  <c:v>1.45</c:v>
                </c:pt>
                <c:pt idx="5">
                  <c:v>1.45</c:v>
                </c:pt>
                <c:pt idx="6">
                  <c:v>1.45</c:v>
                </c:pt>
              </c:numCache>
            </c:numRef>
          </c:val>
          <c:extLst>
            <c:ext xmlns:c16="http://schemas.microsoft.com/office/drawing/2014/chart" uri="{C3380CC4-5D6E-409C-BE32-E72D297353CC}">
              <c16:uniqueId val="{00000013-B22D-489B-96F7-5231F2480819}"/>
            </c:ext>
          </c:extLst>
        </c:ser>
        <c:ser>
          <c:idx val="20"/>
          <c:order val="20"/>
          <c:tx>
            <c:strRef>
              <c:f>'markal capacity'!$A$23</c:f>
              <c:strCache>
                <c:ptCount val="1"/>
                <c:pt idx="0">
                  <c:v>Wind</c:v>
                </c:pt>
              </c:strCache>
            </c:strRef>
          </c:tx>
          <c:spPr>
            <a:solidFill>
              <a:schemeClr val="accent6">
                <a:lumMod val="70000"/>
                <a:lumOff val="30000"/>
              </a:schemeClr>
            </a:solidFill>
            <a:ln>
              <a:noFill/>
            </a:ln>
            <a:effectLst/>
          </c:spPr>
          <c:invertIfNegative val="0"/>
          <c:cat>
            <c:numRef>
              <c:f>'markal capacity'!$B$2:$H$2</c:f>
              <c:numCache>
                <c:formatCode>General</c:formatCode>
                <c:ptCount val="7"/>
                <c:pt idx="0">
                  <c:v>2020</c:v>
                </c:pt>
                <c:pt idx="1">
                  <c:v>2025</c:v>
                </c:pt>
                <c:pt idx="2">
                  <c:v>2030</c:v>
                </c:pt>
                <c:pt idx="3">
                  <c:v>2035</c:v>
                </c:pt>
                <c:pt idx="4">
                  <c:v>2040</c:v>
                </c:pt>
                <c:pt idx="5">
                  <c:v>2045</c:v>
                </c:pt>
                <c:pt idx="6">
                  <c:v>2050</c:v>
                </c:pt>
              </c:numCache>
            </c:numRef>
          </c:cat>
          <c:val>
            <c:numRef>
              <c:f>'markal capacity'!$B$23:$H$23</c:f>
              <c:numCache>
                <c:formatCode>_(* #,##0.0_);_(* \(#,##0.0\);_(* "-"??_);_(@_)</c:formatCode>
                <c:ptCount val="7"/>
                <c:pt idx="0">
                  <c:v>1.04</c:v>
                </c:pt>
                <c:pt idx="1">
                  <c:v>6.81</c:v>
                </c:pt>
                <c:pt idx="2">
                  <c:v>14.61</c:v>
                </c:pt>
                <c:pt idx="3">
                  <c:v>58.489999999999995</c:v>
                </c:pt>
                <c:pt idx="4">
                  <c:v>70.650000000000006</c:v>
                </c:pt>
                <c:pt idx="5">
                  <c:v>83.5</c:v>
                </c:pt>
                <c:pt idx="6">
                  <c:v>83.87</c:v>
                </c:pt>
              </c:numCache>
            </c:numRef>
          </c:val>
          <c:extLst>
            <c:ext xmlns:c16="http://schemas.microsoft.com/office/drawing/2014/chart" uri="{C3380CC4-5D6E-409C-BE32-E72D297353CC}">
              <c16:uniqueId val="{00000014-B22D-489B-96F7-5231F2480819}"/>
            </c:ext>
          </c:extLst>
        </c:ser>
        <c:dLbls>
          <c:showLegendKey val="0"/>
          <c:showVal val="0"/>
          <c:showCatName val="0"/>
          <c:showSerName val="0"/>
          <c:showPercent val="0"/>
          <c:showBubbleSize val="0"/>
        </c:dLbls>
        <c:gapWidth val="219"/>
        <c:overlap val="100"/>
        <c:axId val="2121855184"/>
        <c:axId val="2121856144"/>
      </c:barChart>
      <c:catAx>
        <c:axId val="21218551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en-US"/>
          </a:p>
        </c:txPr>
        <c:crossAx val="2121856144"/>
        <c:crosses val="autoZero"/>
        <c:auto val="1"/>
        <c:lblAlgn val="ctr"/>
        <c:lblOffset val="100"/>
        <c:noMultiLvlLbl val="0"/>
      </c:catAx>
      <c:valAx>
        <c:axId val="212185614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r>
                  <a:rPr lang="en-US" b="1" dirty="0"/>
                  <a:t>Gigawatt</a:t>
                </a:r>
              </a:p>
            </c:rich>
          </c:tx>
          <c:overlay val="0"/>
          <c:spPr>
            <a:noFill/>
            <a:ln>
              <a:noFill/>
            </a:ln>
            <a:effectLst/>
          </c:spPr>
          <c:txPr>
            <a:bodyPr rot="-540000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endParaRPr lang="en-US"/>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en-US"/>
          </a:p>
        </c:txPr>
        <c:crossAx val="212185518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r>
              <a:rPr lang="en-US" b="1" dirty="0"/>
              <a:t>New Capacity</a:t>
            </a:r>
          </a:p>
        </c:rich>
      </c:tx>
      <c:overlay val="0"/>
      <c:spPr>
        <a:noFill/>
        <a:ln>
          <a:noFill/>
        </a:ln>
        <a:effectLst/>
      </c:spPr>
      <c:txPr>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stacked"/>
        <c:varyColors val="0"/>
        <c:ser>
          <c:idx val="0"/>
          <c:order val="0"/>
          <c:tx>
            <c:strRef>
              <c:f>'markal capacity'!$W$3</c:f>
              <c:strCache>
                <c:ptCount val="1"/>
                <c:pt idx="0">
                  <c:v>Battery Storage</c:v>
                </c:pt>
              </c:strCache>
            </c:strRef>
          </c:tx>
          <c:spPr>
            <a:solidFill>
              <a:schemeClr val="accent2"/>
            </a:solidFill>
            <a:ln>
              <a:noFill/>
            </a:ln>
            <a:effectLst/>
          </c:spPr>
          <c:invertIfNegative val="0"/>
          <c:cat>
            <c:numRef>
              <c:f>'markal capacity'!$X$2:$AD$2</c:f>
              <c:numCache>
                <c:formatCode>General</c:formatCode>
                <c:ptCount val="7"/>
                <c:pt idx="0">
                  <c:v>2020</c:v>
                </c:pt>
                <c:pt idx="1">
                  <c:v>2025</c:v>
                </c:pt>
                <c:pt idx="2">
                  <c:v>2030</c:v>
                </c:pt>
                <c:pt idx="3">
                  <c:v>2035</c:v>
                </c:pt>
                <c:pt idx="4">
                  <c:v>2040</c:v>
                </c:pt>
                <c:pt idx="5">
                  <c:v>2045</c:v>
                </c:pt>
                <c:pt idx="6">
                  <c:v>2050</c:v>
                </c:pt>
              </c:numCache>
            </c:numRef>
          </c:cat>
          <c:val>
            <c:numRef>
              <c:f>'markal capacity'!$X$3:$AD$3</c:f>
              <c:numCache>
                <c:formatCode>General</c:formatCode>
                <c:ptCount val="7"/>
                <c:pt idx="0">
                  <c:v>0</c:v>
                </c:pt>
                <c:pt idx="1">
                  <c:v>0</c:v>
                </c:pt>
                <c:pt idx="2">
                  <c:v>5.26</c:v>
                </c:pt>
                <c:pt idx="3">
                  <c:v>8.98</c:v>
                </c:pt>
                <c:pt idx="4">
                  <c:v>1.71</c:v>
                </c:pt>
                <c:pt idx="5">
                  <c:v>0.43</c:v>
                </c:pt>
                <c:pt idx="6">
                  <c:v>0.32</c:v>
                </c:pt>
              </c:numCache>
            </c:numRef>
          </c:val>
          <c:extLst>
            <c:ext xmlns:c16="http://schemas.microsoft.com/office/drawing/2014/chart" uri="{C3380CC4-5D6E-409C-BE32-E72D297353CC}">
              <c16:uniqueId val="{00000000-813F-4EF3-8FA5-26A6D67F890B}"/>
            </c:ext>
          </c:extLst>
        </c:ser>
        <c:ser>
          <c:idx val="1"/>
          <c:order val="1"/>
          <c:tx>
            <c:strRef>
              <c:f>'markal capacity'!$W$4</c:f>
              <c:strCache>
                <c:ptCount val="1"/>
                <c:pt idx="0">
                  <c:v>Advanced Coal</c:v>
                </c:pt>
              </c:strCache>
            </c:strRef>
          </c:tx>
          <c:spPr>
            <a:solidFill>
              <a:schemeClr val="accent4"/>
            </a:solidFill>
            <a:ln>
              <a:noFill/>
            </a:ln>
            <a:effectLst/>
          </c:spPr>
          <c:invertIfNegative val="0"/>
          <c:cat>
            <c:numRef>
              <c:f>'markal capacity'!$X$2:$AD$2</c:f>
              <c:numCache>
                <c:formatCode>General</c:formatCode>
                <c:ptCount val="7"/>
                <c:pt idx="0">
                  <c:v>2020</c:v>
                </c:pt>
                <c:pt idx="1">
                  <c:v>2025</c:v>
                </c:pt>
                <c:pt idx="2">
                  <c:v>2030</c:v>
                </c:pt>
                <c:pt idx="3">
                  <c:v>2035</c:v>
                </c:pt>
                <c:pt idx="4">
                  <c:v>2040</c:v>
                </c:pt>
                <c:pt idx="5">
                  <c:v>2045</c:v>
                </c:pt>
                <c:pt idx="6">
                  <c:v>2050</c:v>
                </c:pt>
              </c:numCache>
            </c:numRef>
          </c:cat>
          <c:val>
            <c:numRef>
              <c:f>'markal capacity'!$X$4:$AD$4</c:f>
              <c:numCache>
                <c:formatCode>General</c:formatCode>
                <c:ptCount val="7"/>
                <c:pt idx="0">
                  <c:v>0</c:v>
                </c:pt>
                <c:pt idx="1">
                  <c:v>0</c:v>
                </c:pt>
                <c:pt idx="2">
                  <c:v>0</c:v>
                </c:pt>
                <c:pt idx="3">
                  <c:v>0.14703196299999999</c:v>
                </c:pt>
                <c:pt idx="4">
                  <c:v>0</c:v>
                </c:pt>
                <c:pt idx="5">
                  <c:v>0</c:v>
                </c:pt>
                <c:pt idx="6">
                  <c:v>0</c:v>
                </c:pt>
              </c:numCache>
            </c:numRef>
          </c:val>
          <c:extLst>
            <c:ext xmlns:c16="http://schemas.microsoft.com/office/drawing/2014/chart" uri="{C3380CC4-5D6E-409C-BE32-E72D297353CC}">
              <c16:uniqueId val="{00000001-813F-4EF3-8FA5-26A6D67F890B}"/>
            </c:ext>
          </c:extLst>
        </c:ser>
        <c:ser>
          <c:idx val="2"/>
          <c:order val="2"/>
          <c:tx>
            <c:strRef>
              <c:f>'markal capacity'!$W$5</c:f>
              <c:strCache>
                <c:ptCount val="1"/>
                <c:pt idx="0">
                  <c:v>Combined Cycle</c:v>
                </c:pt>
              </c:strCache>
            </c:strRef>
          </c:tx>
          <c:spPr>
            <a:solidFill>
              <a:schemeClr val="accent6"/>
            </a:solidFill>
            <a:ln>
              <a:noFill/>
            </a:ln>
            <a:effectLst/>
          </c:spPr>
          <c:invertIfNegative val="0"/>
          <c:cat>
            <c:numRef>
              <c:f>'markal capacity'!$X$2:$AD$2</c:f>
              <c:numCache>
                <c:formatCode>General</c:formatCode>
                <c:ptCount val="7"/>
                <c:pt idx="0">
                  <c:v>2020</c:v>
                </c:pt>
                <c:pt idx="1">
                  <c:v>2025</c:v>
                </c:pt>
                <c:pt idx="2">
                  <c:v>2030</c:v>
                </c:pt>
                <c:pt idx="3">
                  <c:v>2035</c:v>
                </c:pt>
                <c:pt idx="4">
                  <c:v>2040</c:v>
                </c:pt>
                <c:pt idx="5">
                  <c:v>2045</c:v>
                </c:pt>
                <c:pt idx="6">
                  <c:v>2050</c:v>
                </c:pt>
              </c:numCache>
            </c:numRef>
          </c:cat>
          <c:val>
            <c:numRef>
              <c:f>'markal capacity'!$X$5:$AD$5</c:f>
              <c:numCache>
                <c:formatCode>General</c:formatCode>
                <c:ptCount val="7"/>
                <c:pt idx="0">
                  <c:v>2.48</c:v>
                </c:pt>
                <c:pt idx="1">
                  <c:v>0</c:v>
                </c:pt>
                <c:pt idx="2">
                  <c:v>0.6</c:v>
                </c:pt>
                <c:pt idx="3">
                  <c:v>0</c:v>
                </c:pt>
                <c:pt idx="4">
                  <c:v>0</c:v>
                </c:pt>
                <c:pt idx="5">
                  <c:v>0</c:v>
                </c:pt>
                <c:pt idx="6">
                  <c:v>0</c:v>
                </c:pt>
              </c:numCache>
            </c:numRef>
          </c:val>
          <c:extLst>
            <c:ext xmlns:c16="http://schemas.microsoft.com/office/drawing/2014/chart" uri="{C3380CC4-5D6E-409C-BE32-E72D297353CC}">
              <c16:uniqueId val="{00000002-813F-4EF3-8FA5-26A6D67F890B}"/>
            </c:ext>
          </c:extLst>
        </c:ser>
        <c:ser>
          <c:idx val="3"/>
          <c:order val="3"/>
          <c:tx>
            <c:strRef>
              <c:f>'markal capacity'!$W$6</c:f>
              <c:strCache>
                <c:ptCount val="1"/>
                <c:pt idx="0">
                  <c:v>Combined Cycle Retrofit</c:v>
                </c:pt>
              </c:strCache>
            </c:strRef>
          </c:tx>
          <c:spPr>
            <a:solidFill>
              <a:schemeClr val="accent2">
                <a:lumMod val="60000"/>
              </a:schemeClr>
            </a:solidFill>
            <a:ln>
              <a:noFill/>
            </a:ln>
            <a:effectLst/>
          </c:spPr>
          <c:invertIfNegative val="0"/>
          <c:cat>
            <c:numRef>
              <c:f>'markal capacity'!$X$2:$AD$2</c:f>
              <c:numCache>
                <c:formatCode>General</c:formatCode>
                <c:ptCount val="7"/>
                <c:pt idx="0">
                  <c:v>2020</c:v>
                </c:pt>
                <c:pt idx="1">
                  <c:v>2025</c:v>
                </c:pt>
                <c:pt idx="2">
                  <c:v>2030</c:v>
                </c:pt>
                <c:pt idx="3">
                  <c:v>2035</c:v>
                </c:pt>
                <c:pt idx="4">
                  <c:v>2040</c:v>
                </c:pt>
                <c:pt idx="5">
                  <c:v>2045</c:v>
                </c:pt>
                <c:pt idx="6">
                  <c:v>2050</c:v>
                </c:pt>
              </c:numCache>
            </c:numRef>
          </c:cat>
          <c:val>
            <c:numRef>
              <c:f>'markal capacity'!$X$6:$AD$6</c:f>
              <c:numCache>
                <c:formatCode>General</c:formatCode>
                <c:ptCount val="7"/>
                <c:pt idx="0">
                  <c:v>0</c:v>
                </c:pt>
                <c:pt idx="1">
                  <c:v>0</c:v>
                </c:pt>
                <c:pt idx="2">
                  <c:v>6.4247209529999996</c:v>
                </c:pt>
                <c:pt idx="3">
                  <c:v>1.023592085</c:v>
                </c:pt>
                <c:pt idx="4">
                  <c:v>0</c:v>
                </c:pt>
                <c:pt idx="5">
                  <c:v>0</c:v>
                </c:pt>
                <c:pt idx="6">
                  <c:v>0</c:v>
                </c:pt>
              </c:numCache>
            </c:numRef>
          </c:val>
          <c:extLst>
            <c:ext xmlns:c16="http://schemas.microsoft.com/office/drawing/2014/chart" uri="{C3380CC4-5D6E-409C-BE32-E72D297353CC}">
              <c16:uniqueId val="{00000003-813F-4EF3-8FA5-26A6D67F890B}"/>
            </c:ext>
          </c:extLst>
        </c:ser>
        <c:ser>
          <c:idx val="4"/>
          <c:order val="4"/>
          <c:tx>
            <c:strRef>
              <c:f>'markal capacity'!$W$7</c:f>
              <c:strCache>
                <c:ptCount val="1"/>
                <c:pt idx="0">
                  <c:v>Conventional Hydro</c:v>
                </c:pt>
              </c:strCache>
            </c:strRef>
          </c:tx>
          <c:spPr>
            <a:solidFill>
              <a:schemeClr val="accent4">
                <a:lumMod val="60000"/>
              </a:schemeClr>
            </a:solidFill>
            <a:ln>
              <a:noFill/>
            </a:ln>
            <a:effectLst/>
          </c:spPr>
          <c:invertIfNegative val="0"/>
          <c:cat>
            <c:numRef>
              <c:f>'markal capacity'!$X$2:$AD$2</c:f>
              <c:numCache>
                <c:formatCode>General</c:formatCode>
                <c:ptCount val="7"/>
                <c:pt idx="0">
                  <c:v>2020</c:v>
                </c:pt>
                <c:pt idx="1">
                  <c:v>2025</c:v>
                </c:pt>
                <c:pt idx="2">
                  <c:v>2030</c:v>
                </c:pt>
                <c:pt idx="3">
                  <c:v>2035</c:v>
                </c:pt>
                <c:pt idx="4">
                  <c:v>2040</c:v>
                </c:pt>
                <c:pt idx="5">
                  <c:v>2045</c:v>
                </c:pt>
                <c:pt idx="6">
                  <c:v>2050</c:v>
                </c:pt>
              </c:numCache>
            </c:numRef>
          </c:cat>
          <c:val>
            <c:numRef>
              <c:f>'markal capacity'!$X$7:$AD$7</c:f>
              <c:numCache>
                <c:formatCode>General</c:formatCode>
                <c:ptCount val="7"/>
                <c:pt idx="0">
                  <c:v>0</c:v>
                </c:pt>
                <c:pt idx="1">
                  <c:v>0</c:v>
                </c:pt>
                <c:pt idx="2">
                  <c:v>0</c:v>
                </c:pt>
                <c:pt idx="3">
                  <c:v>0</c:v>
                </c:pt>
                <c:pt idx="4">
                  <c:v>0</c:v>
                </c:pt>
                <c:pt idx="5">
                  <c:v>0</c:v>
                </c:pt>
                <c:pt idx="6">
                  <c:v>0</c:v>
                </c:pt>
              </c:numCache>
            </c:numRef>
          </c:val>
          <c:extLst>
            <c:ext xmlns:c16="http://schemas.microsoft.com/office/drawing/2014/chart" uri="{C3380CC4-5D6E-409C-BE32-E72D297353CC}">
              <c16:uniqueId val="{00000004-813F-4EF3-8FA5-26A6D67F890B}"/>
            </c:ext>
          </c:extLst>
        </c:ser>
        <c:ser>
          <c:idx val="5"/>
          <c:order val="5"/>
          <c:tx>
            <c:strRef>
              <c:f>'markal capacity'!$W$8</c:f>
              <c:strCache>
                <c:ptCount val="1"/>
                <c:pt idx="0">
                  <c:v>CT Gas</c:v>
                </c:pt>
              </c:strCache>
            </c:strRef>
          </c:tx>
          <c:spPr>
            <a:solidFill>
              <a:schemeClr val="accent6">
                <a:lumMod val="60000"/>
              </a:schemeClr>
            </a:solidFill>
            <a:ln>
              <a:noFill/>
            </a:ln>
            <a:effectLst/>
          </c:spPr>
          <c:invertIfNegative val="0"/>
          <c:cat>
            <c:numRef>
              <c:f>'markal capacity'!$X$2:$AD$2</c:f>
              <c:numCache>
                <c:formatCode>General</c:formatCode>
                <c:ptCount val="7"/>
                <c:pt idx="0">
                  <c:v>2020</c:v>
                </c:pt>
                <c:pt idx="1">
                  <c:v>2025</c:v>
                </c:pt>
                <c:pt idx="2">
                  <c:v>2030</c:v>
                </c:pt>
                <c:pt idx="3">
                  <c:v>2035</c:v>
                </c:pt>
                <c:pt idx="4">
                  <c:v>2040</c:v>
                </c:pt>
                <c:pt idx="5">
                  <c:v>2045</c:v>
                </c:pt>
                <c:pt idx="6">
                  <c:v>2050</c:v>
                </c:pt>
              </c:numCache>
            </c:numRef>
          </c:cat>
          <c:val>
            <c:numRef>
              <c:f>'markal capacity'!$X$8:$AD$8</c:f>
              <c:numCache>
                <c:formatCode>General</c:formatCode>
                <c:ptCount val="7"/>
                <c:pt idx="0">
                  <c:v>0</c:v>
                </c:pt>
                <c:pt idx="1">
                  <c:v>0</c:v>
                </c:pt>
                <c:pt idx="2">
                  <c:v>0</c:v>
                </c:pt>
                <c:pt idx="3">
                  <c:v>0</c:v>
                </c:pt>
                <c:pt idx="4">
                  <c:v>5.37</c:v>
                </c:pt>
                <c:pt idx="5">
                  <c:v>14.38</c:v>
                </c:pt>
                <c:pt idx="6">
                  <c:v>11.58</c:v>
                </c:pt>
              </c:numCache>
            </c:numRef>
          </c:val>
          <c:extLst>
            <c:ext xmlns:c16="http://schemas.microsoft.com/office/drawing/2014/chart" uri="{C3380CC4-5D6E-409C-BE32-E72D297353CC}">
              <c16:uniqueId val="{00000005-813F-4EF3-8FA5-26A6D67F890B}"/>
            </c:ext>
          </c:extLst>
        </c:ser>
        <c:ser>
          <c:idx val="6"/>
          <c:order val="6"/>
          <c:tx>
            <c:strRef>
              <c:f>'markal capacity'!$W$9</c:f>
              <c:strCache>
                <c:ptCount val="1"/>
                <c:pt idx="0">
                  <c:v>CT Oil</c:v>
                </c:pt>
              </c:strCache>
            </c:strRef>
          </c:tx>
          <c:spPr>
            <a:solidFill>
              <a:schemeClr val="accent2">
                <a:lumMod val="80000"/>
                <a:lumOff val="20000"/>
              </a:schemeClr>
            </a:solidFill>
            <a:ln>
              <a:noFill/>
            </a:ln>
            <a:effectLst/>
          </c:spPr>
          <c:invertIfNegative val="0"/>
          <c:cat>
            <c:numRef>
              <c:f>'markal capacity'!$X$2:$AD$2</c:f>
              <c:numCache>
                <c:formatCode>General</c:formatCode>
                <c:ptCount val="7"/>
                <c:pt idx="0">
                  <c:v>2020</c:v>
                </c:pt>
                <c:pt idx="1">
                  <c:v>2025</c:v>
                </c:pt>
                <c:pt idx="2">
                  <c:v>2030</c:v>
                </c:pt>
                <c:pt idx="3">
                  <c:v>2035</c:v>
                </c:pt>
                <c:pt idx="4">
                  <c:v>2040</c:v>
                </c:pt>
                <c:pt idx="5">
                  <c:v>2045</c:v>
                </c:pt>
                <c:pt idx="6">
                  <c:v>2050</c:v>
                </c:pt>
              </c:numCache>
            </c:numRef>
          </c:cat>
          <c:val>
            <c:numRef>
              <c:f>'markal capacity'!$X$9:$AD$9</c:f>
              <c:numCache>
                <c:formatCode>General</c:formatCode>
                <c:ptCount val="7"/>
                <c:pt idx="0">
                  <c:v>0</c:v>
                </c:pt>
                <c:pt idx="1">
                  <c:v>0</c:v>
                </c:pt>
                <c:pt idx="2">
                  <c:v>0</c:v>
                </c:pt>
                <c:pt idx="3">
                  <c:v>0</c:v>
                </c:pt>
                <c:pt idx="4">
                  <c:v>0</c:v>
                </c:pt>
                <c:pt idx="5">
                  <c:v>0</c:v>
                </c:pt>
                <c:pt idx="6">
                  <c:v>0</c:v>
                </c:pt>
              </c:numCache>
            </c:numRef>
          </c:val>
          <c:extLst>
            <c:ext xmlns:c16="http://schemas.microsoft.com/office/drawing/2014/chart" uri="{C3380CC4-5D6E-409C-BE32-E72D297353CC}">
              <c16:uniqueId val="{00000006-813F-4EF3-8FA5-26A6D67F890B}"/>
            </c:ext>
          </c:extLst>
        </c:ser>
        <c:ser>
          <c:idx val="7"/>
          <c:order val="7"/>
          <c:tx>
            <c:strRef>
              <c:f>'markal capacity'!$W$10</c:f>
              <c:strCache>
                <c:ptCount val="1"/>
                <c:pt idx="0">
                  <c:v>CT Other</c:v>
                </c:pt>
              </c:strCache>
            </c:strRef>
          </c:tx>
          <c:spPr>
            <a:solidFill>
              <a:schemeClr val="accent4">
                <a:lumMod val="80000"/>
                <a:lumOff val="20000"/>
              </a:schemeClr>
            </a:solidFill>
            <a:ln>
              <a:noFill/>
            </a:ln>
            <a:effectLst/>
          </c:spPr>
          <c:invertIfNegative val="0"/>
          <c:cat>
            <c:numRef>
              <c:f>'markal capacity'!$X$2:$AD$2</c:f>
              <c:numCache>
                <c:formatCode>General</c:formatCode>
                <c:ptCount val="7"/>
                <c:pt idx="0">
                  <c:v>2020</c:v>
                </c:pt>
                <c:pt idx="1">
                  <c:v>2025</c:v>
                </c:pt>
                <c:pt idx="2">
                  <c:v>2030</c:v>
                </c:pt>
                <c:pt idx="3">
                  <c:v>2035</c:v>
                </c:pt>
                <c:pt idx="4">
                  <c:v>2040</c:v>
                </c:pt>
                <c:pt idx="5">
                  <c:v>2045</c:v>
                </c:pt>
                <c:pt idx="6">
                  <c:v>2050</c:v>
                </c:pt>
              </c:numCache>
            </c:numRef>
          </c:cat>
          <c:val>
            <c:numRef>
              <c:f>'markal capacity'!$X$10:$AD$10</c:f>
              <c:numCache>
                <c:formatCode>General</c:formatCode>
                <c:ptCount val="7"/>
                <c:pt idx="0">
                  <c:v>0</c:v>
                </c:pt>
                <c:pt idx="1">
                  <c:v>0</c:v>
                </c:pt>
                <c:pt idx="2">
                  <c:v>0</c:v>
                </c:pt>
                <c:pt idx="3">
                  <c:v>0</c:v>
                </c:pt>
                <c:pt idx="4">
                  <c:v>0</c:v>
                </c:pt>
                <c:pt idx="5">
                  <c:v>0</c:v>
                </c:pt>
                <c:pt idx="6">
                  <c:v>0</c:v>
                </c:pt>
              </c:numCache>
            </c:numRef>
          </c:val>
          <c:extLst>
            <c:ext xmlns:c16="http://schemas.microsoft.com/office/drawing/2014/chart" uri="{C3380CC4-5D6E-409C-BE32-E72D297353CC}">
              <c16:uniqueId val="{00000007-813F-4EF3-8FA5-26A6D67F890B}"/>
            </c:ext>
          </c:extLst>
        </c:ser>
        <c:ser>
          <c:idx val="8"/>
          <c:order val="8"/>
          <c:tx>
            <c:strRef>
              <c:f>'markal capacity'!$W$11</c:f>
              <c:strCache>
                <c:ptCount val="1"/>
                <c:pt idx="0">
                  <c:v>IC Other</c:v>
                </c:pt>
              </c:strCache>
            </c:strRef>
          </c:tx>
          <c:spPr>
            <a:solidFill>
              <a:schemeClr val="accent6">
                <a:lumMod val="80000"/>
                <a:lumOff val="20000"/>
              </a:schemeClr>
            </a:solidFill>
            <a:ln>
              <a:noFill/>
            </a:ln>
            <a:effectLst/>
          </c:spPr>
          <c:invertIfNegative val="0"/>
          <c:cat>
            <c:numRef>
              <c:f>'markal capacity'!$X$2:$AD$2</c:f>
              <c:numCache>
                <c:formatCode>General</c:formatCode>
                <c:ptCount val="7"/>
                <c:pt idx="0">
                  <c:v>2020</c:v>
                </c:pt>
                <c:pt idx="1">
                  <c:v>2025</c:v>
                </c:pt>
                <c:pt idx="2">
                  <c:v>2030</c:v>
                </c:pt>
                <c:pt idx="3">
                  <c:v>2035</c:v>
                </c:pt>
                <c:pt idx="4">
                  <c:v>2040</c:v>
                </c:pt>
                <c:pt idx="5">
                  <c:v>2045</c:v>
                </c:pt>
                <c:pt idx="6">
                  <c:v>2050</c:v>
                </c:pt>
              </c:numCache>
            </c:numRef>
          </c:cat>
          <c:val>
            <c:numRef>
              <c:f>'markal capacity'!$X$11:$AD$11</c:f>
              <c:numCache>
                <c:formatCode>General</c:formatCode>
                <c:ptCount val="7"/>
                <c:pt idx="0">
                  <c:v>0</c:v>
                </c:pt>
                <c:pt idx="1">
                  <c:v>0</c:v>
                </c:pt>
                <c:pt idx="2">
                  <c:v>0</c:v>
                </c:pt>
                <c:pt idx="3">
                  <c:v>0</c:v>
                </c:pt>
                <c:pt idx="4">
                  <c:v>0</c:v>
                </c:pt>
                <c:pt idx="5">
                  <c:v>0</c:v>
                </c:pt>
                <c:pt idx="6">
                  <c:v>0</c:v>
                </c:pt>
              </c:numCache>
            </c:numRef>
          </c:val>
          <c:extLst>
            <c:ext xmlns:c16="http://schemas.microsoft.com/office/drawing/2014/chart" uri="{C3380CC4-5D6E-409C-BE32-E72D297353CC}">
              <c16:uniqueId val="{00000008-813F-4EF3-8FA5-26A6D67F890B}"/>
            </c:ext>
          </c:extLst>
        </c:ser>
        <c:ser>
          <c:idx val="9"/>
          <c:order val="9"/>
          <c:tx>
            <c:strRef>
              <c:f>'markal capacity'!$W$12</c:f>
              <c:strCache>
                <c:ptCount val="1"/>
                <c:pt idx="0">
                  <c:v>New Biomass + CCS</c:v>
                </c:pt>
              </c:strCache>
            </c:strRef>
          </c:tx>
          <c:spPr>
            <a:solidFill>
              <a:schemeClr val="accent2">
                <a:lumMod val="80000"/>
              </a:schemeClr>
            </a:solidFill>
            <a:ln>
              <a:noFill/>
            </a:ln>
            <a:effectLst/>
          </c:spPr>
          <c:invertIfNegative val="0"/>
          <c:cat>
            <c:numRef>
              <c:f>'markal capacity'!$X$2:$AD$2</c:f>
              <c:numCache>
                <c:formatCode>General</c:formatCode>
                <c:ptCount val="7"/>
                <c:pt idx="0">
                  <c:v>2020</c:v>
                </c:pt>
                <c:pt idx="1">
                  <c:v>2025</c:v>
                </c:pt>
                <c:pt idx="2">
                  <c:v>2030</c:v>
                </c:pt>
                <c:pt idx="3">
                  <c:v>2035</c:v>
                </c:pt>
                <c:pt idx="4">
                  <c:v>2040</c:v>
                </c:pt>
                <c:pt idx="5">
                  <c:v>2045</c:v>
                </c:pt>
                <c:pt idx="6">
                  <c:v>2050</c:v>
                </c:pt>
              </c:numCache>
            </c:numRef>
          </c:cat>
          <c:val>
            <c:numRef>
              <c:f>'markal capacity'!$X$12:$AD$12</c:f>
              <c:numCache>
                <c:formatCode>General</c:formatCode>
                <c:ptCount val="7"/>
                <c:pt idx="0">
                  <c:v>0</c:v>
                </c:pt>
                <c:pt idx="1">
                  <c:v>0</c:v>
                </c:pt>
                <c:pt idx="2">
                  <c:v>16.47</c:v>
                </c:pt>
                <c:pt idx="3">
                  <c:v>1.95</c:v>
                </c:pt>
                <c:pt idx="4">
                  <c:v>0.1</c:v>
                </c:pt>
                <c:pt idx="5">
                  <c:v>0</c:v>
                </c:pt>
                <c:pt idx="6">
                  <c:v>0</c:v>
                </c:pt>
              </c:numCache>
            </c:numRef>
          </c:val>
          <c:extLst>
            <c:ext xmlns:c16="http://schemas.microsoft.com/office/drawing/2014/chart" uri="{C3380CC4-5D6E-409C-BE32-E72D297353CC}">
              <c16:uniqueId val="{00000009-813F-4EF3-8FA5-26A6D67F890B}"/>
            </c:ext>
          </c:extLst>
        </c:ser>
        <c:ser>
          <c:idx val="10"/>
          <c:order val="10"/>
          <c:tx>
            <c:strRef>
              <c:f>'markal capacity'!$W$13</c:f>
              <c:strCache>
                <c:ptCount val="1"/>
                <c:pt idx="0">
                  <c:v>Nuclear</c:v>
                </c:pt>
              </c:strCache>
            </c:strRef>
          </c:tx>
          <c:spPr>
            <a:solidFill>
              <a:schemeClr val="accent4">
                <a:lumMod val="80000"/>
              </a:schemeClr>
            </a:solidFill>
            <a:ln>
              <a:noFill/>
            </a:ln>
            <a:effectLst/>
          </c:spPr>
          <c:invertIfNegative val="0"/>
          <c:cat>
            <c:numRef>
              <c:f>'markal capacity'!$X$2:$AD$2</c:f>
              <c:numCache>
                <c:formatCode>General</c:formatCode>
                <c:ptCount val="7"/>
                <c:pt idx="0">
                  <c:v>2020</c:v>
                </c:pt>
                <c:pt idx="1">
                  <c:v>2025</c:v>
                </c:pt>
                <c:pt idx="2">
                  <c:v>2030</c:v>
                </c:pt>
                <c:pt idx="3">
                  <c:v>2035</c:v>
                </c:pt>
                <c:pt idx="4">
                  <c:v>2040</c:v>
                </c:pt>
                <c:pt idx="5">
                  <c:v>2045</c:v>
                </c:pt>
                <c:pt idx="6">
                  <c:v>2050</c:v>
                </c:pt>
              </c:numCache>
            </c:numRef>
          </c:cat>
          <c:val>
            <c:numRef>
              <c:f>'markal capacity'!$X$13:$AD$13</c:f>
              <c:numCache>
                <c:formatCode>General</c:formatCode>
                <c:ptCount val="7"/>
                <c:pt idx="0">
                  <c:v>0.23</c:v>
                </c:pt>
                <c:pt idx="1">
                  <c:v>0.13</c:v>
                </c:pt>
                <c:pt idx="2">
                  <c:v>12.22</c:v>
                </c:pt>
                <c:pt idx="3">
                  <c:v>3.92</c:v>
                </c:pt>
                <c:pt idx="4">
                  <c:v>14.27</c:v>
                </c:pt>
                <c:pt idx="5">
                  <c:v>13.2</c:v>
                </c:pt>
                <c:pt idx="6">
                  <c:v>17.02</c:v>
                </c:pt>
              </c:numCache>
            </c:numRef>
          </c:val>
          <c:extLst>
            <c:ext xmlns:c16="http://schemas.microsoft.com/office/drawing/2014/chart" uri="{C3380CC4-5D6E-409C-BE32-E72D297353CC}">
              <c16:uniqueId val="{0000000A-813F-4EF3-8FA5-26A6D67F890B}"/>
            </c:ext>
          </c:extLst>
        </c:ser>
        <c:ser>
          <c:idx val="11"/>
          <c:order val="11"/>
          <c:tx>
            <c:strRef>
              <c:f>'markal capacity'!$W$14</c:f>
              <c:strCache>
                <c:ptCount val="1"/>
                <c:pt idx="0">
                  <c:v>Pumped Storage Hydro</c:v>
                </c:pt>
              </c:strCache>
            </c:strRef>
          </c:tx>
          <c:spPr>
            <a:solidFill>
              <a:schemeClr val="accent6">
                <a:lumMod val="80000"/>
              </a:schemeClr>
            </a:solidFill>
            <a:ln>
              <a:noFill/>
            </a:ln>
            <a:effectLst/>
          </c:spPr>
          <c:invertIfNegative val="0"/>
          <c:cat>
            <c:numRef>
              <c:f>'markal capacity'!$X$2:$AD$2</c:f>
              <c:numCache>
                <c:formatCode>General</c:formatCode>
                <c:ptCount val="7"/>
                <c:pt idx="0">
                  <c:v>2020</c:v>
                </c:pt>
                <c:pt idx="1">
                  <c:v>2025</c:v>
                </c:pt>
                <c:pt idx="2">
                  <c:v>2030</c:v>
                </c:pt>
                <c:pt idx="3">
                  <c:v>2035</c:v>
                </c:pt>
                <c:pt idx="4">
                  <c:v>2040</c:v>
                </c:pt>
                <c:pt idx="5">
                  <c:v>2045</c:v>
                </c:pt>
                <c:pt idx="6">
                  <c:v>2050</c:v>
                </c:pt>
              </c:numCache>
            </c:numRef>
          </c:cat>
          <c:val>
            <c:numRef>
              <c:f>'markal capacity'!$X$14:$AD$14</c:f>
              <c:numCache>
                <c:formatCode>General</c:formatCode>
                <c:ptCount val="7"/>
                <c:pt idx="0">
                  <c:v>0</c:v>
                </c:pt>
                <c:pt idx="1">
                  <c:v>0</c:v>
                </c:pt>
                <c:pt idx="2">
                  <c:v>0</c:v>
                </c:pt>
                <c:pt idx="3">
                  <c:v>0</c:v>
                </c:pt>
                <c:pt idx="4">
                  <c:v>0</c:v>
                </c:pt>
                <c:pt idx="5">
                  <c:v>0</c:v>
                </c:pt>
                <c:pt idx="6">
                  <c:v>0</c:v>
                </c:pt>
              </c:numCache>
            </c:numRef>
          </c:val>
          <c:extLst>
            <c:ext xmlns:c16="http://schemas.microsoft.com/office/drawing/2014/chart" uri="{C3380CC4-5D6E-409C-BE32-E72D297353CC}">
              <c16:uniqueId val="{0000000B-813F-4EF3-8FA5-26A6D67F890B}"/>
            </c:ext>
          </c:extLst>
        </c:ser>
        <c:ser>
          <c:idx val="12"/>
          <c:order val="12"/>
          <c:tx>
            <c:strRef>
              <c:f>'markal capacity'!$W$15</c:f>
              <c:strCache>
                <c:ptCount val="1"/>
                <c:pt idx="0">
                  <c:v>Solar PV</c:v>
                </c:pt>
              </c:strCache>
            </c:strRef>
          </c:tx>
          <c:spPr>
            <a:solidFill>
              <a:schemeClr val="accent2">
                <a:lumMod val="60000"/>
                <a:lumOff val="40000"/>
              </a:schemeClr>
            </a:solidFill>
            <a:ln>
              <a:noFill/>
            </a:ln>
            <a:effectLst/>
          </c:spPr>
          <c:invertIfNegative val="0"/>
          <c:cat>
            <c:numRef>
              <c:f>'markal capacity'!$X$2:$AD$2</c:f>
              <c:numCache>
                <c:formatCode>General</c:formatCode>
                <c:ptCount val="7"/>
                <c:pt idx="0">
                  <c:v>2020</c:v>
                </c:pt>
                <c:pt idx="1">
                  <c:v>2025</c:v>
                </c:pt>
                <c:pt idx="2">
                  <c:v>2030</c:v>
                </c:pt>
                <c:pt idx="3">
                  <c:v>2035</c:v>
                </c:pt>
                <c:pt idx="4">
                  <c:v>2040</c:v>
                </c:pt>
                <c:pt idx="5">
                  <c:v>2045</c:v>
                </c:pt>
                <c:pt idx="6">
                  <c:v>2050</c:v>
                </c:pt>
              </c:numCache>
            </c:numRef>
          </c:cat>
          <c:val>
            <c:numRef>
              <c:f>'markal capacity'!$X$15:$AD$15</c:f>
              <c:numCache>
                <c:formatCode>General</c:formatCode>
                <c:ptCount val="7"/>
                <c:pt idx="0">
                  <c:v>46.85</c:v>
                </c:pt>
                <c:pt idx="1">
                  <c:v>0</c:v>
                </c:pt>
                <c:pt idx="2">
                  <c:v>30.15</c:v>
                </c:pt>
                <c:pt idx="3">
                  <c:v>4.67</c:v>
                </c:pt>
                <c:pt idx="4">
                  <c:v>0</c:v>
                </c:pt>
                <c:pt idx="5">
                  <c:v>47.61</c:v>
                </c:pt>
                <c:pt idx="6">
                  <c:v>48.79</c:v>
                </c:pt>
              </c:numCache>
            </c:numRef>
          </c:val>
          <c:extLst>
            <c:ext xmlns:c16="http://schemas.microsoft.com/office/drawing/2014/chart" uri="{C3380CC4-5D6E-409C-BE32-E72D297353CC}">
              <c16:uniqueId val="{0000000C-813F-4EF3-8FA5-26A6D67F890B}"/>
            </c:ext>
          </c:extLst>
        </c:ser>
        <c:ser>
          <c:idx val="13"/>
          <c:order val="13"/>
          <c:tx>
            <c:strRef>
              <c:f>'markal capacity'!$W$16</c:f>
              <c:strCache>
                <c:ptCount val="1"/>
                <c:pt idx="0">
                  <c:v>Solar Steam</c:v>
                </c:pt>
              </c:strCache>
            </c:strRef>
          </c:tx>
          <c:spPr>
            <a:solidFill>
              <a:schemeClr val="accent4">
                <a:lumMod val="60000"/>
                <a:lumOff val="40000"/>
              </a:schemeClr>
            </a:solidFill>
            <a:ln>
              <a:noFill/>
            </a:ln>
            <a:effectLst/>
          </c:spPr>
          <c:invertIfNegative val="0"/>
          <c:cat>
            <c:numRef>
              <c:f>'markal capacity'!$X$2:$AD$2</c:f>
              <c:numCache>
                <c:formatCode>General</c:formatCode>
                <c:ptCount val="7"/>
                <c:pt idx="0">
                  <c:v>2020</c:v>
                </c:pt>
                <c:pt idx="1">
                  <c:v>2025</c:v>
                </c:pt>
                <c:pt idx="2">
                  <c:v>2030</c:v>
                </c:pt>
                <c:pt idx="3">
                  <c:v>2035</c:v>
                </c:pt>
                <c:pt idx="4">
                  <c:v>2040</c:v>
                </c:pt>
                <c:pt idx="5">
                  <c:v>2045</c:v>
                </c:pt>
                <c:pt idx="6">
                  <c:v>2050</c:v>
                </c:pt>
              </c:numCache>
            </c:numRef>
          </c:cat>
          <c:val>
            <c:numRef>
              <c:f>'markal capacity'!$X$16:$AD$16</c:f>
              <c:numCache>
                <c:formatCode>General</c:formatCode>
                <c:ptCount val="7"/>
                <c:pt idx="0">
                  <c:v>0</c:v>
                </c:pt>
                <c:pt idx="1">
                  <c:v>0</c:v>
                </c:pt>
                <c:pt idx="2">
                  <c:v>0</c:v>
                </c:pt>
                <c:pt idx="3">
                  <c:v>15.61</c:v>
                </c:pt>
                <c:pt idx="4">
                  <c:v>0.03</c:v>
                </c:pt>
                <c:pt idx="5">
                  <c:v>0</c:v>
                </c:pt>
                <c:pt idx="6">
                  <c:v>0</c:v>
                </c:pt>
              </c:numCache>
            </c:numRef>
          </c:val>
          <c:extLst>
            <c:ext xmlns:c16="http://schemas.microsoft.com/office/drawing/2014/chart" uri="{C3380CC4-5D6E-409C-BE32-E72D297353CC}">
              <c16:uniqueId val="{0000000D-813F-4EF3-8FA5-26A6D67F890B}"/>
            </c:ext>
          </c:extLst>
        </c:ser>
        <c:ser>
          <c:idx val="14"/>
          <c:order val="14"/>
          <c:tx>
            <c:strRef>
              <c:f>'markal capacity'!$W$17</c:f>
              <c:strCache>
                <c:ptCount val="1"/>
                <c:pt idx="0">
                  <c:v>ST Coal</c:v>
                </c:pt>
              </c:strCache>
            </c:strRef>
          </c:tx>
          <c:spPr>
            <a:solidFill>
              <a:schemeClr val="accent6">
                <a:lumMod val="60000"/>
                <a:lumOff val="40000"/>
              </a:schemeClr>
            </a:solidFill>
            <a:ln>
              <a:noFill/>
            </a:ln>
            <a:effectLst/>
          </c:spPr>
          <c:invertIfNegative val="0"/>
          <c:cat>
            <c:numRef>
              <c:f>'markal capacity'!$X$2:$AD$2</c:f>
              <c:numCache>
                <c:formatCode>General</c:formatCode>
                <c:ptCount val="7"/>
                <c:pt idx="0">
                  <c:v>2020</c:v>
                </c:pt>
                <c:pt idx="1">
                  <c:v>2025</c:v>
                </c:pt>
                <c:pt idx="2">
                  <c:v>2030</c:v>
                </c:pt>
                <c:pt idx="3">
                  <c:v>2035</c:v>
                </c:pt>
                <c:pt idx="4">
                  <c:v>2040</c:v>
                </c:pt>
                <c:pt idx="5">
                  <c:v>2045</c:v>
                </c:pt>
                <c:pt idx="6">
                  <c:v>2050</c:v>
                </c:pt>
              </c:numCache>
            </c:numRef>
          </c:cat>
          <c:val>
            <c:numRef>
              <c:f>'markal capacity'!$X$17:$AD$17</c:f>
              <c:numCache>
                <c:formatCode>General</c:formatCode>
                <c:ptCount val="7"/>
                <c:pt idx="0">
                  <c:v>0</c:v>
                </c:pt>
                <c:pt idx="1">
                  <c:v>0</c:v>
                </c:pt>
                <c:pt idx="2">
                  <c:v>0</c:v>
                </c:pt>
                <c:pt idx="3">
                  <c:v>0</c:v>
                </c:pt>
                <c:pt idx="4">
                  <c:v>0</c:v>
                </c:pt>
                <c:pt idx="5">
                  <c:v>0</c:v>
                </c:pt>
                <c:pt idx="6">
                  <c:v>0</c:v>
                </c:pt>
              </c:numCache>
            </c:numRef>
          </c:val>
          <c:extLst>
            <c:ext xmlns:c16="http://schemas.microsoft.com/office/drawing/2014/chart" uri="{C3380CC4-5D6E-409C-BE32-E72D297353CC}">
              <c16:uniqueId val="{0000000E-813F-4EF3-8FA5-26A6D67F890B}"/>
            </c:ext>
          </c:extLst>
        </c:ser>
        <c:ser>
          <c:idx val="15"/>
          <c:order val="15"/>
          <c:tx>
            <c:strRef>
              <c:f>'markal capacity'!$W$18</c:f>
              <c:strCache>
                <c:ptCount val="1"/>
                <c:pt idx="0">
                  <c:v>Coal CCS Retrofit</c:v>
                </c:pt>
              </c:strCache>
            </c:strRef>
          </c:tx>
          <c:spPr>
            <a:solidFill>
              <a:schemeClr val="accent2">
                <a:lumMod val="50000"/>
              </a:schemeClr>
            </a:solidFill>
            <a:ln>
              <a:noFill/>
            </a:ln>
            <a:effectLst/>
          </c:spPr>
          <c:invertIfNegative val="0"/>
          <c:cat>
            <c:numRef>
              <c:f>'markal capacity'!$X$2:$AD$2</c:f>
              <c:numCache>
                <c:formatCode>General</c:formatCode>
                <c:ptCount val="7"/>
                <c:pt idx="0">
                  <c:v>2020</c:v>
                </c:pt>
                <c:pt idx="1">
                  <c:v>2025</c:v>
                </c:pt>
                <c:pt idx="2">
                  <c:v>2030</c:v>
                </c:pt>
                <c:pt idx="3">
                  <c:v>2035</c:v>
                </c:pt>
                <c:pt idx="4">
                  <c:v>2040</c:v>
                </c:pt>
                <c:pt idx="5">
                  <c:v>2045</c:v>
                </c:pt>
                <c:pt idx="6">
                  <c:v>2050</c:v>
                </c:pt>
              </c:numCache>
            </c:numRef>
          </c:cat>
          <c:val>
            <c:numRef>
              <c:f>'markal capacity'!$X$18:$AD$18</c:f>
              <c:numCache>
                <c:formatCode>General</c:formatCode>
                <c:ptCount val="7"/>
                <c:pt idx="0">
                  <c:v>0</c:v>
                </c:pt>
                <c:pt idx="1">
                  <c:v>0</c:v>
                </c:pt>
                <c:pt idx="2">
                  <c:v>2.9712075090000001</c:v>
                </c:pt>
                <c:pt idx="3">
                  <c:v>0</c:v>
                </c:pt>
                <c:pt idx="4">
                  <c:v>0</c:v>
                </c:pt>
                <c:pt idx="5">
                  <c:v>0</c:v>
                </c:pt>
                <c:pt idx="6">
                  <c:v>0</c:v>
                </c:pt>
              </c:numCache>
            </c:numRef>
          </c:val>
          <c:extLst>
            <c:ext xmlns:c16="http://schemas.microsoft.com/office/drawing/2014/chart" uri="{C3380CC4-5D6E-409C-BE32-E72D297353CC}">
              <c16:uniqueId val="{0000000F-813F-4EF3-8FA5-26A6D67F890B}"/>
            </c:ext>
          </c:extLst>
        </c:ser>
        <c:ser>
          <c:idx val="16"/>
          <c:order val="16"/>
          <c:tx>
            <c:strRef>
              <c:f>'markal capacity'!$W$19</c:f>
              <c:strCache>
                <c:ptCount val="1"/>
                <c:pt idx="0">
                  <c:v>ST Gas</c:v>
                </c:pt>
              </c:strCache>
            </c:strRef>
          </c:tx>
          <c:spPr>
            <a:solidFill>
              <a:schemeClr val="accent4">
                <a:lumMod val="50000"/>
              </a:schemeClr>
            </a:solidFill>
            <a:ln>
              <a:noFill/>
            </a:ln>
            <a:effectLst/>
          </c:spPr>
          <c:invertIfNegative val="0"/>
          <c:cat>
            <c:numRef>
              <c:f>'markal capacity'!$X$2:$AD$2</c:f>
              <c:numCache>
                <c:formatCode>General</c:formatCode>
                <c:ptCount val="7"/>
                <c:pt idx="0">
                  <c:v>2020</c:v>
                </c:pt>
                <c:pt idx="1">
                  <c:v>2025</c:v>
                </c:pt>
                <c:pt idx="2">
                  <c:v>2030</c:v>
                </c:pt>
                <c:pt idx="3">
                  <c:v>2035</c:v>
                </c:pt>
                <c:pt idx="4">
                  <c:v>2040</c:v>
                </c:pt>
                <c:pt idx="5">
                  <c:v>2045</c:v>
                </c:pt>
                <c:pt idx="6">
                  <c:v>2050</c:v>
                </c:pt>
              </c:numCache>
            </c:numRef>
          </c:cat>
          <c:val>
            <c:numRef>
              <c:f>'markal capacity'!$X$19:$AD$19</c:f>
              <c:numCache>
                <c:formatCode>General</c:formatCode>
                <c:ptCount val="7"/>
                <c:pt idx="0">
                  <c:v>0</c:v>
                </c:pt>
                <c:pt idx="1">
                  <c:v>0</c:v>
                </c:pt>
                <c:pt idx="2">
                  <c:v>0</c:v>
                </c:pt>
                <c:pt idx="3">
                  <c:v>0</c:v>
                </c:pt>
                <c:pt idx="4">
                  <c:v>0</c:v>
                </c:pt>
                <c:pt idx="5">
                  <c:v>0</c:v>
                </c:pt>
                <c:pt idx="6">
                  <c:v>0</c:v>
                </c:pt>
              </c:numCache>
            </c:numRef>
          </c:val>
          <c:extLst>
            <c:ext xmlns:c16="http://schemas.microsoft.com/office/drawing/2014/chart" uri="{C3380CC4-5D6E-409C-BE32-E72D297353CC}">
              <c16:uniqueId val="{00000010-813F-4EF3-8FA5-26A6D67F890B}"/>
            </c:ext>
          </c:extLst>
        </c:ser>
        <c:ser>
          <c:idx val="17"/>
          <c:order val="17"/>
          <c:tx>
            <c:strRef>
              <c:f>'markal capacity'!$W$20</c:f>
              <c:strCache>
                <c:ptCount val="1"/>
                <c:pt idx="0">
                  <c:v>ST Oil</c:v>
                </c:pt>
              </c:strCache>
            </c:strRef>
          </c:tx>
          <c:spPr>
            <a:solidFill>
              <a:schemeClr val="accent6">
                <a:lumMod val="50000"/>
              </a:schemeClr>
            </a:solidFill>
            <a:ln>
              <a:noFill/>
            </a:ln>
            <a:effectLst/>
          </c:spPr>
          <c:invertIfNegative val="0"/>
          <c:cat>
            <c:numRef>
              <c:f>'markal capacity'!$X$2:$AD$2</c:f>
              <c:numCache>
                <c:formatCode>General</c:formatCode>
                <c:ptCount val="7"/>
                <c:pt idx="0">
                  <c:v>2020</c:v>
                </c:pt>
                <c:pt idx="1">
                  <c:v>2025</c:v>
                </c:pt>
                <c:pt idx="2">
                  <c:v>2030</c:v>
                </c:pt>
                <c:pt idx="3">
                  <c:v>2035</c:v>
                </c:pt>
                <c:pt idx="4">
                  <c:v>2040</c:v>
                </c:pt>
                <c:pt idx="5">
                  <c:v>2045</c:v>
                </c:pt>
                <c:pt idx="6">
                  <c:v>2050</c:v>
                </c:pt>
              </c:numCache>
            </c:numRef>
          </c:cat>
          <c:val>
            <c:numRef>
              <c:f>'markal capacity'!$X$20:$AD$20</c:f>
              <c:numCache>
                <c:formatCode>General</c:formatCode>
                <c:ptCount val="7"/>
                <c:pt idx="0">
                  <c:v>0</c:v>
                </c:pt>
                <c:pt idx="1">
                  <c:v>0</c:v>
                </c:pt>
                <c:pt idx="2">
                  <c:v>0</c:v>
                </c:pt>
                <c:pt idx="3">
                  <c:v>0</c:v>
                </c:pt>
                <c:pt idx="4">
                  <c:v>0</c:v>
                </c:pt>
                <c:pt idx="5">
                  <c:v>0</c:v>
                </c:pt>
                <c:pt idx="6">
                  <c:v>0</c:v>
                </c:pt>
              </c:numCache>
            </c:numRef>
          </c:val>
          <c:extLst>
            <c:ext xmlns:c16="http://schemas.microsoft.com/office/drawing/2014/chart" uri="{C3380CC4-5D6E-409C-BE32-E72D297353CC}">
              <c16:uniqueId val="{00000011-813F-4EF3-8FA5-26A6D67F890B}"/>
            </c:ext>
          </c:extLst>
        </c:ser>
        <c:ser>
          <c:idx val="18"/>
          <c:order val="18"/>
          <c:tx>
            <c:strRef>
              <c:f>'markal capacity'!$W$21</c:f>
              <c:strCache>
                <c:ptCount val="1"/>
                <c:pt idx="0">
                  <c:v>ST Other</c:v>
                </c:pt>
              </c:strCache>
            </c:strRef>
          </c:tx>
          <c:spPr>
            <a:solidFill>
              <a:schemeClr val="accent2">
                <a:lumMod val="70000"/>
                <a:lumOff val="30000"/>
              </a:schemeClr>
            </a:solidFill>
            <a:ln>
              <a:noFill/>
            </a:ln>
            <a:effectLst/>
          </c:spPr>
          <c:invertIfNegative val="0"/>
          <c:cat>
            <c:numRef>
              <c:f>'markal capacity'!$X$2:$AD$2</c:f>
              <c:numCache>
                <c:formatCode>General</c:formatCode>
                <c:ptCount val="7"/>
                <c:pt idx="0">
                  <c:v>2020</c:v>
                </c:pt>
                <c:pt idx="1">
                  <c:v>2025</c:v>
                </c:pt>
                <c:pt idx="2">
                  <c:v>2030</c:v>
                </c:pt>
                <c:pt idx="3">
                  <c:v>2035</c:v>
                </c:pt>
                <c:pt idx="4">
                  <c:v>2040</c:v>
                </c:pt>
                <c:pt idx="5">
                  <c:v>2045</c:v>
                </c:pt>
                <c:pt idx="6">
                  <c:v>2050</c:v>
                </c:pt>
              </c:numCache>
            </c:numRef>
          </c:cat>
          <c:val>
            <c:numRef>
              <c:f>'markal capacity'!$X$21:$AD$21</c:f>
              <c:numCache>
                <c:formatCode>General</c:formatCode>
                <c:ptCount val="7"/>
                <c:pt idx="0">
                  <c:v>0</c:v>
                </c:pt>
                <c:pt idx="1">
                  <c:v>0</c:v>
                </c:pt>
                <c:pt idx="2">
                  <c:v>0</c:v>
                </c:pt>
                <c:pt idx="3">
                  <c:v>0</c:v>
                </c:pt>
                <c:pt idx="4">
                  <c:v>0</c:v>
                </c:pt>
                <c:pt idx="5">
                  <c:v>0</c:v>
                </c:pt>
                <c:pt idx="6">
                  <c:v>0</c:v>
                </c:pt>
              </c:numCache>
            </c:numRef>
          </c:val>
          <c:extLst>
            <c:ext xmlns:c16="http://schemas.microsoft.com/office/drawing/2014/chart" uri="{C3380CC4-5D6E-409C-BE32-E72D297353CC}">
              <c16:uniqueId val="{00000012-813F-4EF3-8FA5-26A6D67F890B}"/>
            </c:ext>
          </c:extLst>
        </c:ser>
        <c:ser>
          <c:idx val="19"/>
          <c:order val="19"/>
          <c:tx>
            <c:strRef>
              <c:f>'markal capacity'!$W$22</c:f>
              <c:strCache>
                <c:ptCount val="1"/>
                <c:pt idx="0">
                  <c:v>ST Renewable</c:v>
                </c:pt>
              </c:strCache>
            </c:strRef>
          </c:tx>
          <c:spPr>
            <a:solidFill>
              <a:schemeClr val="accent4">
                <a:lumMod val="70000"/>
                <a:lumOff val="30000"/>
              </a:schemeClr>
            </a:solidFill>
            <a:ln>
              <a:noFill/>
            </a:ln>
            <a:effectLst/>
          </c:spPr>
          <c:invertIfNegative val="0"/>
          <c:cat>
            <c:numRef>
              <c:f>'markal capacity'!$X$2:$AD$2</c:f>
              <c:numCache>
                <c:formatCode>General</c:formatCode>
                <c:ptCount val="7"/>
                <c:pt idx="0">
                  <c:v>2020</c:v>
                </c:pt>
                <c:pt idx="1">
                  <c:v>2025</c:v>
                </c:pt>
                <c:pt idx="2">
                  <c:v>2030</c:v>
                </c:pt>
                <c:pt idx="3">
                  <c:v>2035</c:v>
                </c:pt>
                <c:pt idx="4">
                  <c:v>2040</c:v>
                </c:pt>
                <c:pt idx="5">
                  <c:v>2045</c:v>
                </c:pt>
                <c:pt idx="6">
                  <c:v>2050</c:v>
                </c:pt>
              </c:numCache>
            </c:numRef>
          </c:cat>
          <c:val>
            <c:numRef>
              <c:f>'markal capacity'!$X$22:$AD$22</c:f>
              <c:numCache>
                <c:formatCode>General</c:formatCode>
                <c:ptCount val="7"/>
                <c:pt idx="0">
                  <c:v>0</c:v>
                </c:pt>
                <c:pt idx="1">
                  <c:v>0</c:v>
                </c:pt>
                <c:pt idx="2">
                  <c:v>0</c:v>
                </c:pt>
                <c:pt idx="3">
                  <c:v>0</c:v>
                </c:pt>
                <c:pt idx="4">
                  <c:v>0</c:v>
                </c:pt>
                <c:pt idx="5">
                  <c:v>0</c:v>
                </c:pt>
                <c:pt idx="6">
                  <c:v>0</c:v>
                </c:pt>
              </c:numCache>
            </c:numRef>
          </c:val>
          <c:extLst>
            <c:ext xmlns:c16="http://schemas.microsoft.com/office/drawing/2014/chart" uri="{C3380CC4-5D6E-409C-BE32-E72D297353CC}">
              <c16:uniqueId val="{00000013-813F-4EF3-8FA5-26A6D67F890B}"/>
            </c:ext>
          </c:extLst>
        </c:ser>
        <c:ser>
          <c:idx val="20"/>
          <c:order val="20"/>
          <c:tx>
            <c:strRef>
              <c:f>'markal capacity'!$W$23</c:f>
              <c:strCache>
                <c:ptCount val="1"/>
                <c:pt idx="0">
                  <c:v>Wind</c:v>
                </c:pt>
              </c:strCache>
            </c:strRef>
          </c:tx>
          <c:spPr>
            <a:solidFill>
              <a:schemeClr val="accent6">
                <a:lumMod val="70000"/>
                <a:lumOff val="30000"/>
              </a:schemeClr>
            </a:solidFill>
            <a:ln>
              <a:noFill/>
            </a:ln>
            <a:effectLst/>
          </c:spPr>
          <c:invertIfNegative val="0"/>
          <c:cat>
            <c:numRef>
              <c:f>'markal capacity'!$X$2:$AD$2</c:f>
              <c:numCache>
                <c:formatCode>General</c:formatCode>
                <c:ptCount val="7"/>
                <c:pt idx="0">
                  <c:v>2020</c:v>
                </c:pt>
                <c:pt idx="1">
                  <c:v>2025</c:v>
                </c:pt>
                <c:pt idx="2">
                  <c:v>2030</c:v>
                </c:pt>
                <c:pt idx="3">
                  <c:v>2035</c:v>
                </c:pt>
                <c:pt idx="4">
                  <c:v>2040</c:v>
                </c:pt>
                <c:pt idx="5">
                  <c:v>2045</c:v>
                </c:pt>
                <c:pt idx="6">
                  <c:v>2050</c:v>
                </c:pt>
              </c:numCache>
            </c:numRef>
          </c:cat>
          <c:val>
            <c:numRef>
              <c:f>'markal capacity'!$X$23:$AD$23</c:f>
              <c:numCache>
                <c:formatCode>General</c:formatCode>
                <c:ptCount val="7"/>
                <c:pt idx="0">
                  <c:v>0.42</c:v>
                </c:pt>
                <c:pt idx="1">
                  <c:v>5.76</c:v>
                </c:pt>
                <c:pt idx="2">
                  <c:v>7.8</c:v>
                </c:pt>
                <c:pt idx="3">
                  <c:v>43.88</c:v>
                </c:pt>
                <c:pt idx="4">
                  <c:v>12.49</c:v>
                </c:pt>
                <c:pt idx="5">
                  <c:v>13.13</c:v>
                </c:pt>
                <c:pt idx="6">
                  <c:v>0.78</c:v>
                </c:pt>
              </c:numCache>
            </c:numRef>
          </c:val>
          <c:extLst>
            <c:ext xmlns:c16="http://schemas.microsoft.com/office/drawing/2014/chart" uri="{C3380CC4-5D6E-409C-BE32-E72D297353CC}">
              <c16:uniqueId val="{00000014-813F-4EF3-8FA5-26A6D67F890B}"/>
            </c:ext>
          </c:extLst>
        </c:ser>
        <c:dLbls>
          <c:showLegendKey val="0"/>
          <c:showVal val="0"/>
          <c:showCatName val="0"/>
          <c:showSerName val="0"/>
          <c:showPercent val="0"/>
          <c:showBubbleSize val="0"/>
        </c:dLbls>
        <c:gapWidth val="219"/>
        <c:overlap val="100"/>
        <c:axId val="2121855184"/>
        <c:axId val="2121856144"/>
      </c:barChart>
      <c:catAx>
        <c:axId val="21218551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en-US"/>
          </a:p>
        </c:txPr>
        <c:crossAx val="2121856144"/>
        <c:crosses val="autoZero"/>
        <c:auto val="1"/>
        <c:lblAlgn val="ctr"/>
        <c:lblOffset val="100"/>
        <c:noMultiLvlLbl val="0"/>
      </c:catAx>
      <c:valAx>
        <c:axId val="212185614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50" b="1" i="0" u="none" strike="noStrike" kern="1200" baseline="0">
                    <a:solidFill>
                      <a:schemeClr val="tx1">
                        <a:lumMod val="65000"/>
                        <a:lumOff val="35000"/>
                      </a:schemeClr>
                    </a:solidFill>
                    <a:latin typeface="+mn-lt"/>
                    <a:ea typeface="+mn-ea"/>
                    <a:cs typeface="+mn-cs"/>
                  </a:defRPr>
                </a:pPr>
                <a:r>
                  <a:rPr lang="en-US" sz="1050" b="1" dirty="0"/>
                  <a:t>Gigawatt</a:t>
                </a:r>
              </a:p>
            </c:rich>
          </c:tx>
          <c:overlay val="0"/>
          <c:spPr>
            <a:noFill/>
            <a:ln>
              <a:noFill/>
            </a:ln>
            <a:effectLst/>
          </c:spPr>
          <c:txPr>
            <a:bodyPr rot="-5400000" spcFirstLastPara="1" vertOverflow="ellipsis" vert="horz" wrap="square" anchor="ctr" anchorCtr="1"/>
            <a:lstStyle/>
            <a:p>
              <a:pPr>
                <a:defRPr sz="1050" b="1"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en-US"/>
          </a:p>
        </c:txPr>
        <c:crossAx val="212185518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lineChart>
        <c:grouping val="standard"/>
        <c:varyColors val="0"/>
        <c:ser>
          <c:idx val="1"/>
          <c:order val="0"/>
          <c:tx>
            <c:strRef>
              <c:f>'markal gen promod dem'!$D$4</c:f>
              <c:strCache>
                <c:ptCount val="1"/>
                <c:pt idx="0">
                  <c:v>Generation as per MARKAL (PJ)</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cat>
            <c:numRef>
              <c:f>'markal gen promod dem'!$C$6:$C$35</c:f>
              <c:numCache>
                <c:formatCode>General</c:formatCode>
                <c:ptCount val="30"/>
                <c:pt idx="0">
                  <c:v>2021</c:v>
                </c:pt>
                <c:pt idx="1">
                  <c:v>2022</c:v>
                </c:pt>
                <c:pt idx="2">
                  <c:v>2023</c:v>
                </c:pt>
                <c:pt idx="3">
                  <c:v>2024</c:v>
                </c:pt>
                <c:pt idx="4">
                  <c:v>2025</c:v>
                </c:pt>
                <c:pt idx="5">
                  <c:v>2026</c:v>
                </c:pt>
                <c:pt idx="6">
                  <c:v>2027</c:v>
                </c:pt>
                <c:pt idx="7">
                  <c:v>2028</c:v>
                </c:pt>
                <c:pt idx="8">
                  <c:v>2029</c:v>
                </c:pt>
                <c:pt idx="9">
                  <c:v>2030</c:v>
                </c:pt>
                <c:pt idx="10">
                  <c:v>2031</c:v>
                </c:pt>
                <c:pt idx="11">
                  <c:v>2032</c:v>
                </c:pt>
                <c:pt idx="12">
                  <c:v>2033</c:v>
                </c:pt>
                <c:pt idx="13">
                  <c:v>2034</c:v>
                </c:pt>
                <c:pt idx="14">
                  <c:v>2035</c:v>
                </c:pt>
                <c:pt idx="15">
                  <c:v>2036</c:v>
                </c:pt>
                <c:pt idx="16">
                  <c:v>2037</c:v>
                </c:pt>
                <c:pt idx="17">
                  <c:v>2038</c:v>
                </c:pt>
                <c:pt idx="18">
                  <c:v>2039</c:v>
                </c:pt>
                <c:pt idx="19">
                  <c:v>2040</c:v>
                </c:pt>
                <c:pt idx="20">
                  <c:v>2041</c:v>
                </c:pt>
                <c:pt idx="21">
                  <c:v>2042</c:v>
                </c:pt>
                <c:pt idx="22">
                  <c:v>2043</c:v>
                </c:pt>
                <c:pt idx="23">
                  <c:v>2044</c:v>
                </c:pt>
                <c:pt idx="24">
                  <c:v>2045</c:v>
                </c:pt>
                <c:pt idx="25">
                  <c:v>2046</c:v>
                </c:pt>
                <c:pt idx="26">
                  <c:v>2047</c:v>
                </c:pt>
                <c:pt idx="27">
                  <c:v>2048</c:v>
                </c:pt>
                <c:pt idx="28">
                  <c:v>2049</c:v>
                </c:pt>
                <c:pt idx="29">
                  <c:v>2050</c:v>
                </c:pt>
              </c:numCache>
            </c:numRef>
          </c:cat>
          <c:val>
            <c:numRef>
              <c:f>'markal gen promod dem'!$D$6:$D$35</c:f>
              <c:numCache>
                <c:formatCode>_(* #,##0_);_(* \(#,##0\);_(* "-"??_);_(@_)</c:formatCode>
                <c:ptCount val="30"/>
                <c:pt idx="0">
                  <c:v>13999.714</c:v>
                </c:pt>
                <c:pt idx="1">
                  <c:v>14038.948</c:v>
                </c:pt>
                <c:pt idx="2">
                  <c:v>14078.182000000001</c:v>
                </c:pt>
                <c:pt idx="3">
                  <c:v>14117.415999999999</c:v>
                </c:pt>
                <c:pt idx="4">
                  <c:v>14156.65</c:v>
                </c:pt>
                <c:pt idx="5">
                  <c:v>14291.575999999999</c:v>
                </c:pt>
                <c:pt idx="6">
                  <c:v>14426.502</c:v>
                </c:pt>
                <c:pt idx="7">
                  <c:v>14561.428</c:v>
                </c:pt>
                <c:pt idx="8">
                  <c:v>14696.353999999999</c:v>
                </c:pt>
                <c:pt idx="9">
                  <c:v>14831.28</c:v>
                </c:pt>
                <c:pt idx="10">
                  <c:v>15111.456</c:v>
                </c:pt>
                <c:pt idx="11">
                  <c:v>15391.632</c:v>
                </c:pt>
                <c:pt idx="12">
                  <c:v>15671.808000000001</c:v>
                </c:pt>
                <c:pt idx="13">
                  <c:v>15951.984</c:v>
                </c:pt>
                <c:pt idx="14">
                  <c:v>16232.16</c:v>
                </c:pt>
                <c:pt idx="15">
                  <c:v>16418.538</c:v>
                </c:pt>
                <c:pt idx="16">
                  <c:v>16604.916000000001</c:v>
                </c:pt>
                <c:pt idx="17">
                  <c:v>16791.294000000002</c:v>
                </c:pt>
                <c:pt idx="18">
                  <c:v>16977.671999999999</c:v>
                </c:pt>
                <c:pt idx="19">
                  <c:v>17164.05</c:v>
                </c:pt>
                <c:pt idx="20">
                  <c:v>17314.671999999999</c:v>
                </c:pt>
                <c:pt idx="21">
                  <c:v>17465.294000000002</c:v>
                </c:pt>
                <c:pt idx="22">
                  <c:v>17615.916000000001</c:v>
                </c:pt>
                <c:pt idx="23">
                  <c:v>17766.538</c:v>
                </c:pt>
                <c:pt idx="24">
                  <c:v>17917.16</c:v>
                </c:pt>
                <c:pt idx="25">
                  <c:v>18030.817999999999</c:v>
                </c:pt>
                <c:pt idx="26">
                  <c:v>18144.475999999999</c:v>
                </c:pt>
                <c:pt idx="27">
                  <c:v>18258.133999999998</c:v>
                </c:pt>
                <c:pt idx="28">
                  <c:v>18371.792000000001</c:v>
                </c:pt>
                <c:pt idx="29">
                  <c:v>18485.45</c:v>
                </c:pt>
              </c:numCache>
            </c:numRef>
          </c:val>
          <c:smooth val="0"/>
          <c:extLst>
            <c:ext xmlns:c16="http://schemas.microsoft.com/office/drawing/2014/chart" uri="{C3380CC4-5D6E-409C-BE32-E72D297353CC}">
              <c16:uniqueId val="{00000000-4424-423D-B96F-00766382632C}"/>
            </c:ext>
          </c:extLst>
        </c:ser>
        <c:dLbls>
          <c:showLegendKey val="0"/>
          <c:showVal val="0"/>
          <c:showCatName val="0"/>
          <c:showSerName val="0"/>
          <c:showPercent val="0"/>
          <c:showBubbleSize val="0"/>
        </c:dLbls>
        <c:marker val="1"/>
        <c:smooth val="0"/>
        <c:axId val="1877109776"/>
        <c:axId val="1877108816"/>
      </c:lineChart>
      <c:lineChart>
        <c:grouping val="standard"/>
        <c:varyColors val="0"/>
        <c:ser>
          <c:idx val="0"/>
          <c:order val="1"/>
          <c:tx>
            <c:strRef>
              <c:f>'markal gen promod dem'!$F$4</c:f>
              <c:strCache>
                <c:ptCount val="1"/>
                <c:pt idx="0">
                  <c:v>Southeast ISO modeled peak demand (GW)</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cat>
            <c:numRef>
              <c:f>'markal gen promod dem'!$C$6:$C$35</c:f>
              <c:numCache>
                <c:formatCode>General</c:formatCode>
                <c:ptCount val="30"/>
                <c:pt idx="0">
                  <c:v>2021</c:v>
                </c:pt>
                <c:pt idx="1">
                  <c:v>2022</c:v>
                </c:pt>
                <c:pt idx="2">
                  <c:v>2023</c:v>
                </c:pt>
                <c:pt idx="3">
                  <c:v>2024</c:v>
                </c:pt>
                <c:pt idx="4">
                  <c:v>2025</c:v>
                </c:pt>
                <c:pt idx="5">
                  <c:v>2026</c:v>
                </c:pt>
                <c:pt idx="6">
                  <c:v>2027</c:v>
                </c:pt>
                <c:pt idx="7">
                  <c:v>2028</c:v>
                </c:pt>
                <c:pt idx="8">
                  <c:v>2029</c:v>
                </c:pt>
                <c:pt idx="9">
                  <c:v>2030</c:v>
                </c:pt>
                <c:pt idx="10">
                  <c:v>2031</c:v>
                </c:pt>
                <c:pt idx="11">
                  <c:v>2032</c:v>
                </c:pt>
                <c:pt idx="12">
                  <c:v>2033</c:v>
                </c:pt>
                <c:pt idx="13">
                  <c:v>2034</c:v>
                </c:pt>
                <c:pt idx="14">
                  <c:v>2035</c:v>
                </c:pt>
                <c:pt idx="15">
                  <c:v>2036</c:v>
                </c:pt>
                <c:pt idx="16">
                  <c:v>2037</c:v>
                </c:pt>
                <c:pt idx="17">
                  <c:v>2038</c:v>
                </c:pt>
                <c:pt idx="18">
                  <c:v>2039</c:v>
                </c:pt>
                <c:pt idx="19">
                  <c:v>2040</c:v>
                </c:pt>
                <c:pt idx="20">
                  <c:v>2041</c:v>
                </c:pt>
                <c:pt idx="21">
                  <c:v>2042</c:v>
                </c:pt>
                <c:pt idx="22">
                  <c:v>2043</c:v>
                </c:pt>
                <c:pt idx="23">
                  <c:v>2044</c:v>
                </c:pt>
                <c:pt idx="24">
                  <c:v>2045</c:v>
                </c:pt>
                <c:pt idx="25">
                  <c:v>2046</c:v>
                </c:pt>
                <c:pt idx="26">
                  <c:v>2047</c:v>
                </c:pt>
                <c:pt idx="27">
                  <c:v>2048</c:v>
                </c:pt>
                <c:pt idx="28">
                  <c:v>2049</c:v>
                </c:pt>
                <c:pt idx="29">
                  <c:v>2050</c:v>
                </c:pt>
              </c:numCache>
            </c:numRef>
          </c:cat>
          <c:val>
            <c:numRef>
              <c:f>'markal gen promod dem'!$F$6:$F$35</c:f>
              <c:numCache>
                <c:formatCode>_(* #,##0_);_(* \(#,##0\);_(* "-"??_);_(@_)</c:formatCode>
                <c:ptCount val="30"/>
                <c:pt idx="0">
                  <c:v>128968.43220300002</c:v>
                </c:pt>
                <c:pt idx="1">
                  <c:v>129329.864405</c:v>
                </c:pt>
                <c:pt idx="2">
                  <c:v>129691.296608</c:v>
                </c:pt>
                <c:pt idx="3">
                  <c:v>130052.72881199999</c:v>
                </c:pt>
                <c:pt idx="4">
                  <c:v>130414.161016</c:v>
                </c:pt>
                <c:pt idx="5">
                  <c:v>131657.12888200002</c:v>
                </c:pt>
                <c:pt idx="6">
                  <c:v>132900.09675199998</c:v>
                </c:pt>
                <c:pt idx="7">
                  <c:v>134143.06462200001</c:v>
                </c:pt>
                <c:pt idx="8">
                  <c:v>135386.03249300001</c:v>
                </c:pt>
                <c:pt idx="9">
                  <c:v>136629.00036099998</c:v>
                </c:pt>
                <c:pt idx="10">
                  <c:v>139210.043049</c:v>
                </c:pt>
                <c:pt idx="11">
                  <c:v>141791.08573700002</c:v>
                </c:pt>
                <c:pt idx="12">
                  <c:v>144372.12842499997</c:v>
                </c:pt>
                <c:pt idx="13">
                  <c:v>146953.17111599998</c:v>
                </c:pt>
                <c:pt idx="14">
                  <c:v>149534.213804</c:v>
                </c:pt>
                <c:pt idx="15">
                  <c:v>151251.16877000002</c:v>
                </c:pt>
                <c:pt idx="16">
                  <c:v>152968.12373300001</c:v>
                </c:pt>
                <c:pt idx="17">
                  <c:v>154685.07869600001</c:v>
                </c:pt>
                <c:pt idx="18">
                  <c:v>156402.03366200003</c:v>
                </c:pt>
                <c:pt idx="19">
                  <c:v>158118.98862600001</c:v>
                </c:pt>
                <c:pt idx="20">
                  <c:v>159506.55148699999</c:v>
                </c:pt>
                <c:pt idx="21">
                  <c:v>160894.11434800003</c:v>
                </c:pt>
                <c:pt idx="22">
                  <c:v>162281.677207</c:v>
                </c:pt>
                <c:pt idx="23">
                  <c:v>163669.24006700001</c:v>
                </c:pt>
                <c:pt idx="24">
                  <c:v>165056.80292600003</c:v>
                </c:pt>
                <c:pt idx="25">
                  <c:v>166103.84532099997</c:v>
                </c:pt>
                <c:pt idx="26">
                  <c:v>167150.88771400001</c:v>
                </c:pt>
                <c:pt idx="27">
                  <c:v>168197.93010999996</c:v>
                </c:pt>
                <c:pt idx="28">
                  <c:v>169244.972503</c:v>
                </c:pt>
                <c:pt idx="29">
                  <c:v>170292.01489799999</c:v>
                </c:pt>
              </c:numCache>
            </c:numRef>
          </c:val>
          <c:smooth val="0"/>
          <c:extLst>
            <c:ext xmlns:c16="http://schemas.microsoft.com/office/drawing/2014/chart" uri="{C3380CC4-5D6E-409C-BE32-E72D297353CC}">
              <c16:uniqueId val="{00000001-4424-423D-B96F-00766382632C}"/>
            </c:ext>
          </c:extLst>
        </c:ser>
        <c:dLbls>
          <c:showLegendKey val="0"/>
          <c:showVal val="0"/>
          <c:showCatName val="0"/>
          <c:showSerName val="0"/>
          <c:showPercent val="0"/>
          <c:showBubbleSize val="0"/>
        </c:dLbls>
        <c:marker val="1"/>
        <c:smooth val="0"/>
        <c:axId val="1883759008"/>
        <c:axId val="1883755168"/>
      </c:lineChart>
      <c:catAx>
        <c:axId val="18771097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en-US"/>
          </a:p>
        </c:txPr>
        <c:crossAx val="1877108816"/>
        <c:crosses val="autoZero"/>
        <c:auto val="1"/>
        <c:lblAlgn val="ctr"/>
        <c:lblOffset val="100"/>
        <c:noMultiLvlLbl val="0"/>
      </c:catAx>
      <c:valAx>
        <c:axId val="1877108816"/>
        <c:scaling>
          <c:orientation val="minMax"/>
          <c:min val="1200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b="1" dirty="0"/>
                  <a:t>Petajoules</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_(* #,##0_);_(* \(#,##0\);_(*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en-US"/>
          </a:p>
        </c:txPr>
        <c:crossAx val="1877109776"/>
        <c:crosses val="autoZero"/>
        <c:crossBetween val="between"/>
      </c:valAx>
      <c:valAx>
        <c:axId val="1883755168"/>
        <c:scaling>
          <c:orientation val="minMax"/>
          <c:min val="120000"/>
        </c:scaling>
        <c:delete val="0"/>
        <c:axPos val="r"/>
        <c:title>
          <c:tx>
            <c:rich>
              <a:bodyPr rot="-540000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r>
                  <a:rPr lang="en-US" b="1" dirty="0"/>
                  <a:t>Gigawatt</a:t>
                </a:r>
              </a:p>
            </c:rich>
          </c:tx>
          <c:overlay val="0"/>
          <c:spPr>
            <a:noFill/>
            <a:ln>
              <a:noFill/>
            </a:ln>
            <a:effectLst/>
          </c:spPr>
          <c:txPr>
            <a:bodyPr rot="-540000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endParaRPr lang="en-US"/>
            </a:p>
          </c:txPr>
        </c:title>
        <c:numFmt formatCode="_(* #,##0_);_(* \(#,##0\);_(* &quot;-&quot;??_);_(@_)" sourceLinked="1"/>
        <c:majorTickMark val="out"/>
        <c:minorTickMark val="none"/>
        <c:tickLblPos val="nextTo"/>
        <c:spPr>
          <a:noFill/>
          <a:ln>
            <a:noFill/>
          </a:ln>
          <a:effectLst/>
        </c:spPr>
        <c:txPr>
          <a:bodyPr rot="-6000000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en-US"/>
          </a:p>
        </c:txPr>
        <c:crossAx val="1883759008"/>
        <c:crosses val="max"/>
        <c:crossBetween val="between"/>
        <c:dispUnits>
          <c:builtInUnit val="thousands"/>
        </c:dispUnits>
      </c:valAx>
      <c:catAx>
        <c:axId val="1883759008"/>
        <c:scaling>
          <c:orientation val="minMax"/>
        </c:scaling>
        <c:delete val="1"/>
        <c:axPos val="b"/>
        <c:numFmt formatCode="General" sourceLinked="1"/>
        <c:majorTickMark val="out"/>
        <c:minorTickMark val="none"/>
        <c:tickLblPos val="nextTo"/>
        <c:crossAx val="1883755168"/>
        <c:crosses val="autoZero"/>
        <c:auto val="1"/>
        <c:lblAlgn val="ctr"/>
        <c:lblOffset val="100"/>
        <c:noMultiLvlLbl val="0"/>
      </c:catAx>
      <c:spPr>
        <a:noFill/>
        <a:ln>
          <a:noFill/>
        </a:ln>
        <a:effectLst/>
      </c:spPr>
    </c:plotArea>
    <c:legend>
      <c:legendPos val="b"/>
      <c:overlay val="0"/>
      <c:spPr>
        <a:noFill/>
        <a:ln>
          <a:noFill/>
        </a:ln>
        <a:effectLst/>
      </c:spPr>
      <c:txPr>
        <a:bodyPr rot="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stacked"/>
        <c:varyColors val="0"/>
        <c:ser>
          <c:idx val="0"/>
          <c:order val="0"/>
          <c:tx>
            <c:strRef>
              <c:f>'promod iso dem splits'!$B$2</c:f>
              <c:strCache>
                <c:ptCount val="1"/>
                <c:pt idx="0">
                  <c:v>Florida</c:v>
                </c:pt>
              </c:strCache>
            </c:strRef>
          </c:tx>
          <c:spPr>
            <a:solidFill>
              <a:schemeClr val="accent1"/>
            </a:solidFill>
            <a:ln>
              <a:noFill/>
            </a:ln>
            <a:effectLst/>
          </c:spPr>
          <c:invertIfNegative val="0"/>
          <c:cat>
            <c:numRef>
              <c:f>'promod iso dem splits'!$C$1:$AF$1</c:f>
              <c:numCache>
                <c:formatCode>General</c:formatCode>
                <c:ptCount val="30"/>
                <c:pt idx="0">
                  <c:v>2021</c:v>
                </c:pt>
                <c:pt idx="1">
                  <c:v>2022</c:v>
                </c:pt>
                <c:pt idx="2">
                  <c:v>2023</c:v>
                </c:pt>
                <c:pt idx="3">
                  <c:v>2024</c:v>
                </c:pt>
                <c:pt idx="4">
                  <c:v>2025</c:v>
                </c:pt>
                <c:pt idx="5">
                  <c:v>2026</c:v>
                </c:pt>
                <c:pt idx="6">
                  <c:v>2027</c:v>
                </c:pt>
                <c:pt idx="7">
                  <c:v>2028</c:v>
                </c:pt>
                <c:pt idx="8">
                  <c:v>2029</c:v>
                </c:pt>
                <c:pt idx="9">
                  <c:v>2030</c:v>
                </c:pt>
                <c:pt idx="10">
                  <c:v>2031</c:v>
                </c:pt>
                <c:pt idx="11">
                  <c:v>2032</c:v>
                </c:pt>
                <c:pt idx="12">
                  <c:v>2033</c:v>
                </c:pt>
                <c:pt idx="13">
                  <c:v>2034</c:v>
                </c:pt>
                <c:pt idx="14">
                  <c:v>2035</c:v>
                </c:pt>
                <c:pt idx="15">
                  <c:v>2036</c:v>
                </c:pt>
                <c:pt idx="16">
                  <c:v>2037</c:v>
                </c:pt>
                <c:pt idx="17">
                  <c:v>2038</c:v>
                </c:pt>
                <c:pt idx="18">
                  <c:v>2039</c:v>
                </c:pt>
                <c:pt idx="19">
                  <c:v>2040</c:v>
                </c:pt>
                <c:pt idx="20">
                  <c:v>2041</c:v>
                </c:pt>
                <c:pt idx="21">
                  <c:v>2042</c:v>
                </c:pt>
                <c:pt idx="22">
                  <c:v>2043</c:v>
                </c:pt>
                <c:pt idx="23">
                  <c:v>2044</c:v>
                </c:pt>
                <c:pt idx="24">
                  <c:v>2045</c:v>
                </c:pt>
                <c:pt idx="25">
                  <c:v>2046</c:v>
                </c:pt>
                <c:pt idx="26">
                  <c:v>2047</c:v>
                </c:pt>
                <c:pt idx="27">
                  <c:v>2048</c:v>
                </c:pt>
                <c:pt idx="28">
                  <c:v>2049</c:v>
                </c:pt>
                <c:pt idx="29">
                  <c:v>2050</c:v>
                </c:pt>
              </c:numCache>
            </c:numRef>
          </c:cat>
          <c:val>
            <c:numRef>
              <c:f>'promod iso dem splits'!$C$2:$AF$2</c:f>
              <c:numCache>
                <c:formatCode>General</c:formatCode>
                <c:ptCount val="30"/>
                <c:pt idx="0">
                  <c:v>48360.529697999998</c:v>
                </c:pt>
                <c:pt idx="1">
                  <c:v>48496.059396999997</c:v>
                </c:pt>
                <c:pt idx="2">
                  <c:v>48631.589096000003</c:v>
                </c:pt>
                <c:pt idx="3">
                  <c:v>48767.118794999995</c:v>
                </c:pt>
                <c:pt idx="4">
                  <c:v>48902.648493000001</c:v>
                </c:pt>
                <c:pt idx="5">
                  <c:v>49368.736075000001</c:v>
                </c:pt>
                <c:pt idx="6">
                  <c:v>49834.823656</c:v>
                </c:pt>
                <c:pt idx="7">
                  <c:v>50300.911237000008</c:v>
                </c:pt>
                <c:pt idx="8">
                  <c:v>50766.998817</c:v>
                </c:pt>
                <c:pt idx="9">
                  <c:v>51233.086397999999</c:v>
                </c:pt>
                <c:pt idx="10">
                  <c:v>52200.924723999997</c:v>
                </c:pt>
                <c:pt idx="11">
                  <c:v>53168.763051000002</c:v>
                </c:pt>
                <c:pt idx="12">
                  <c:v>54136.601376999999</c:v>
                </c:pt>
                <c:pt idx="13">
                  <c:v>55104.43970499999</c:v>
                </c:pt>
                <c:pt idx="14">
                  <c:v>56072.278029000001</c:v>
                </c:pt>
                <c:pt idx="15">
                  <c:v>56716.101095999999</c:v>
                </c:pt>
                <c:pt idx="16">
                  <c:v>57359.924165000004</c:v>
                </c:pt>
                <c:pt idx="17">
                  <c:v>58003.747232000002</c:v>
                </c:pt>
                <c:pt idx="18">
                  <c:v>58647.570297999991</c:v>
                </c:pt>
                <c:pt idx="19">
                  <c:v>59291.393365999997</c:v>
                </c:pt>
                <c:pt idx="20">
                  <c:v>59811.701114999996</c:v>
                </c:pt>
                <c:pt idx="21">
                  <c:v>60332.008868000004</c:v>
                </c:pt>
                <c:pt idx="22">
                  <c:v>60852.316618999997</c:v>
                </c:pt>
                <c:pt idx="23">
                  <c:v>61372.624368999997</c:v>
                </c:pt>
                <c:pt idx="24">
                  <c:v>61892.93211999999</c:v>
                </c:pt>
                <c:pt idx="25">
                  <c:v>62285.551645999985</c:v>
                </c:pt>
                <c:pt idx="26">
                  <c:v>62678.171172999995</c:v>
                </c:pt>
                <c:pt idx="27">
                  <c:v>63070.79069999999</c:v>
                </c:pt>
                <c:pt idx="28">
                  <c:v>63463.410227</c:v>
                </c:pt>
                <c:pt idx="29">
                  <c:v>63856.029752999995</c:v>
                </c:pt>
              </c:numCache>
            </c:numRef>
          </c:val>
          <c:extLst>
            <c:ext xmlns:c16="http://schemas.microsoft.com/office/drawing/2014/chart" uri="{C3380CC4-5D6E-409C-BE32-E72D297353CC}">
              <c16:uniqueId val="{00000000-ABC3-4A5F-B884-FA6056F34850}"/>
            </c:ext>
          </c:extLst>
        </c:ser>
        <c:ser>
          <c:idx val="1"/>
          <c:order val="1"/>
          <c:tx>
            <c:strRef>
              <c:f>'promod iso dem splits'!$B$3</c:f>
              <c:strCache>
                <c:ptCount val="1"/>
                <c:pt idx="0">
                  <c:v>Midcontinent ISO</c:v>
                </c:pt>
              </c:strCache>
            </c:strRef>
          </c:tx>
          <c:spPr>
            <a:solidFill>
              <a:schemeClr val="accent2"/>
            </a:solidFill>
            <a:ln>
              <a:noFill/>
            </a:ln>
            <a:effectLst/>
          </c:spPr>
          <c:invertIfNegative val="0"/>
          <c:cat>
            <c:numRef>
              <c:f>'promod iso dem splits'!$C$1:$AF$1</c:f>
              <c:numCache>
                <c:formatCode>General</c:formatCode>
                <c:ptCount val="30"/>
                <c:pt idx="0">
                  <c:v>2021</c:v>
                </c:pt>
                <c:pt idx="1">
                  <c:v>2022</c:v>
                </c:pt>
                <c:pt idx="2">
                  <c:v>2023</c:v>
                </c:pt>
                <c:pt idx="3">
                  <c:v>2024</c:v>
                </c:pt>
                <c:pt idx="4">
                  <c:v>2025</c:v>
                </c:pt>
                <c:pt idx="5">
                  <c:v>2026</c:v>
                </c:pt>
                <c:pt idx="6">
                  <c:v>2027</c:v>
                </c:pt>
                <c:pt idx="7">
                  <c:v>2028</c:v>
                </c:pt>
                <c:pt idx="8">
                  <c:v>2029</c:v>
                </c:pt>
                <c:pt idx="9">
                  <c:v>2030</c:v>
                </c:pt>
                <c:pt idx="10">
                  <c:v>2031</c:v>
                </c:pt>
                <c:pt idx="11">
                  <c:v>2032</c:v>
                </c:pt>
                <c:pt idx="12">
                  <c:v>2033</c:v>
                </c:pt>
                <c:pt idx="13">
                  <c:v>2034</c:v>
                </c:pt>
                <c:pt idx="14">
                  <c:v>2035</c:v>
                </c:pt>
                <c:pt idx="15">
                  <c:v>2036</c:v>
                </c:pt>
                <c:pt idx="16">
                  <c:v>2037</c:v>
                </c:pt>
                <c:pt idx="17">
                  <c:v>2038</c:v>
                </c:pt>
                <c:pt idx="18">
                  <c:v>2039</c:v>
                </c:pt>
                <c:pt idx="19">
                  <c:v>2040</c:v>
                </c:pt>
                <c:pt idx="20">
                  <c:v>2041</c:v>
                </c:pt>
                <c:pt idx="21">
                  <c:v>2042</c:v>
                </c:pt>
                <c:pt idx="22">
                  <c:v>2043</c:v>
                </c:pt>
                <c:pt idx="23">
                  <c:v>2044</c:v>
                </c:pt>
                <c:pt idx="24">
                  <c:v>2045</c:v>
                </c:pt>
                <c:pt idx="25">
                  <c:v>2046</c:v>
                </c:pt>
                <c:pt idx="26">
                  <c:v>2047</c:v>
                </c:pt>
                <c:pt idx="27">
                  <c:v>2048</c:v>
                </c:pt>
                <c:pt idx="28">
                  <c:v>2049</c:v>
                </c:pt>
                <c:pt idx="29">
                  <c:v>2050</c:v>
                </c:pt>
              </c:numCache>
            </c:numRef>
          </c:cat>
          <c:val>
            <c:numRef>
              <c:f>'promod iso dem splits'!$C$3:$AF$3</c:f>
              <c:numCache>
                <c:formatCode>General</c:formatCode>
                <c:ptCount val="30"/>
                <c:pt idx="0">
                  <c:v>125721.33224800001</c:v>
                </c:pt>
                <c:pt idx="1">
                  <c:v>126073.66449900003</c:v>
                </c:pt>
                <c:pt idx="2">
                  <c:v>126425.99675200005</c:v>
                </c:pt>
                <c:pt idx="3">
                  <c:v>126778.32900100001</c:v>
                </c:pt>
                <c:pt idx="4">
                  <c:v>127130.66124999998</c:v>
                </c:pt>
                <c:pt idx="5">
                  <c:v>128342.334324</c:v>
                </c:pt>
                <c:pt idx="6">
                  <c:v>129554.00739599997</c:v>
                </c:pt>
                <c:pt idx="7">
                  <c:v>130765.68047200002</c:v>
                </c:pt>
                <c:pt idx="8">
                  <c:v>131977.353542</c:v>
                </c:pt>
                <c:pt idx="9">
                  <c:v>133189.02661200005</c:v>
                </c:pt>
                <c:pt idx="10">
                  <c:v>135705.08515300002</c:v>
                </c:pt>
                <c:pt idx="11">
                  <c:v>138221.14369500001</c:v>
                </c:pt>
                <c:pt idx="12">
                  <c:v>140737.202235</c:v>
                </c:pt>
                <c:pt idx="13">
                  <c:v>143253.260778</c:v>
                </c:pt>
                <c:pt idx="14">
                  <c:v>145769.31931699999</c:v>
                </c:pt>
                <c:pt idx="15">
                  <c:v>147443.04568699995</c:v>
                </c:pt>
                <c:pt idx="16">
                  <c:v>149116.77205599993</c:v>
                </c:pt>
                <c:pt idx="17">
                  <c:v>150790.49842300001</c:v>
                </c:pt>
                <c:pt idx="18">
                  <c:v>152464.22479099993</c:v>
                </c:pt>
                <c:pt idx="19">
                  <c:v>154137.95115900002</c:v>
                </c:pt>
                <c:pt idx="20">
                  <c:v>155490.57868000004</c:v>
                </c:pt>
                <c:pt idx="21">
                  <c:v>156843.20621000003</c:v>
                </c:pt>
                <c:pt idx="22">
                  <c:v>158195.83373499999</c:v>
                </c:pt>
                <c:pt idx="23">
                  <c:v>159548.46125899997</c:v>
                </c:pt>
                <c:pt idx="24">
                  <c:v>160901.08878600004</c:v>
                </c:pt>
                <c:pt idx="25">
                  <c:v>161921.76928900002</c:v>
                </c:pt>
                <c:pt idx="26">
                  <c:v>162942.44980099998</c:v>
                </c:pt>
                <c:pt idx="27">
                  <c:v>163963.13030600004</c:v>
                </c:pt>
                <c:pt idx="28">
                  <c:v>164983.81081599995</c:v>
                </c:pt>
                <c:pt idx="29">
                  <c:v>166004.49131600003</c:v>
                </c:pt>
              </c:numCache>
            </c:numRef>
          </c:val>
          <c:extLst>
            <c:ext xmlns:c16="http://schemas.microsoft.com/office/drawing/2014/chart" uri="{C3380CC4-5D6E-409C-BE32-E72D297353CC}">
              <c16:uniqueId val="{00000001-ABC3-4A5F-B884-FA6056F34850}"/>
            </c:ext>
          </c:extLst>
        </c:ser>
        <c:ser>
          <c:idx val="2"/>
          <c:order val="2"/>
          <c:tx>
            <c:strRef>
              <c:f>'promod iso dem splits'!$B$4</c:f>
              <c:strCache>
                <c:ptCount val="1"/>
                <c:pt idx="0">
                  <c:v>New England</c:v>
                </c:pt>
              </c:strCache>
            </c:strRef>
          </c:tx>
          <c:spPr>
            <a:solidFill>
              <a:schemeClr val="accent3"/>
            </a:solidFill>
            <a:ln>
              <a:noFill/>
            </a:ln>
            <a:effectLst/>
          </c:spPr>
          <c:invertIfNegative val="0"/>
          <c:cat>
            <c:numRef>
              <c:f>'promod iso dem splits'!$C$1:$AF$1</c:f>
              <c:numCache>
                <c:formatCode>General</c:formatCode>
                <c:ptCount val="30"/>
                <c:pt idx="0">
                  <c:v>2021</c:v>
                </c:pt>
                <c:pt idx="1">
                  <c:v>2022</c:v>
                </c:pt>
                <c:pt idx="2">
                  <c:v>2023</c:v>
                </c:pt>
                <c:pt idx="3">
                  <c:v>2024</c:v>
                </c:pt>
                <c:pt idx="4">
                  <c:v>2025</c:v>
                </c:pt>
                <c:pt idx="5">
                  <c:v>2026</c:v>
                </c:pt>
                <c:pt idx="6">
                  <c:v>2027</c:v>
                </c:pt>
                <c:pt idx="7">
                  <c:v>2028</c:v>
                </c:pt>
                <c:pt idx="8">
                  <c:v>2029</c:v>
                </c:pt>
                <c:pt idx="9">
                  <c:v>2030</c:v>
                </c:pt>
                <c:pt idx="10">
                  <c:v>2031</c:v>
                </c:pt>
                <c:pt idx="11">
                  <c:v>2032</c:v>
                </c:pt>
                <c:pt idx="12">
                  <c:v>2033</c:v>
                </c:pt>
                <c:pt idx="13">
                  <c:v>2034</c:v>
                </c:pt>
                <c:pt idx="14">
                  <c:v>2035</c:v>
                </c:pt>
                <c:pt idx="15">
                  <c:v>2036</c:v>
                </c:pt>
                <c:pt idx="16">
                  <c:v>2037</c:v>
                </c:pt>
                <c:pt idx="17">
                  <c:v>2038</c:v>
                </c:pt>
                <c:pt idx="18">
                  <c:v>2039</c:v>
                </c:pt>
                <c:pt idx="19">
                  <c:v>2040</c:v>
                </c:pt>
                <c:pt idx="20">
                  <c:v>2041</c:v>
                </c:pt>
                <c:pt idx="21">
                  <c:v>2042</c:v>
                </c:pt>
                <c:pt idx="22">
                  <c:v>2043</c:v>
                </c:pt>
                <c:pt idx="23">
                  <c:v>2044</c:v>
                </c:pt>
                <c:pt idx="24">
                  <c:v>2045</c:v>
                </c:pt>
                <c:pt idx="25">
                  <c:v>2046</c:v>
                </c:pt>
                <c:pt idx="26">
                  <c:v>2047</c:v>
                </c:pt>
                <c:pt idx="27">
                  <c:v>2048</c:v>
                </c:pt>
                <c:pt idx="28">
                  <c:v>2049</c:v>
                </c:pt>
                <c:pt idx="29">
                  <c:v>2050</c:v>
                </c:pt>
              </c:numCache>
            </c:numRef>
          </c:cat>
          <c:val>
            <c:numRef>
              <c:f>'promod iso dem splits'!$C$4:$AF$4</c:f>
              <c:numCache>
                <c:formatCode>General</c:formatCode>
                <c:ptCount val="30"/>
                <c:pt idx="0">
                  <c:v>25439.293256000001</c:v>
                </c:pt>
                <c:pt idx="1">
                  <c:v>25510.586517999996</c:v>
                </c:pt>
                <c:pt idx="2">
                  <c:v>25581.879775000001</c:v>
                </c:pt>
                <c:pt idx="3">
                  <c:v>25653.173036999997</c:v>
                </c:pt>
                <c:pt idx="4">
                  <c:v>25724.466292999998</c:v>
                </c:pt>
                <c:pt idx="5">
                  <c:v>25969.644307999999</c:v>
                </c:pt>
                <c:pt idx="6">
                  <c:v>26214.822322</c:v>
                </c:pt>
                <c:pt idx="7">
                  <c:v>26460.000338000002</c:v>
                </c:pt>
                <c:pt idx="8">
                  <c:v>26705.178352000003</c:v>
                </c:pt>
                <c:pt idx="9">
                  <c:v>26950.356366</c:v>
                </c:pt>
                <c:pt idx="10">
                  <c:v>27459.472438999994</c:v>
                </c:pt>
                <c:pt idx="11">
                  <c:v>27968.588513999999</c:v>
                </c:pt>
                <c:pt idx="12">
                  <c:v>28477.704588000001</c:v>
                </c:pt>
                <c:pt idx="13">
                  <c:v>28986.820662999995</c:v>
                </c:pt>
                <c:pt idx="14">
                  <c:v>29495.936736</c:v>
                </c:pt>
                <c:pt idx="15">
                  <c:v>29834.609697</c:v>
                </c:pt>
                <c:pt idx="16">
                  <c:v>30173.282660000001</c:v>
                </c:pt>
                <c:pt idx="17">
                  <c:v>30511.955621000001</c:v>
                </c:pt>
                <c:pt idx="18">
                  <c:v>30850.628580999997</c:v>
                </c:pt>
                <c:pt idx="19">
                  <c:v>31189.301543999998</c:v>
                </c:pt>
                <c:pt idx="20">
                  <c:v>31463.001221999999</c:v>
                </c:pt>
                <c:pt idx="21">
                  <c:v>31736.700901</c:v>
                </c:pt>
                <c:pt idx="22">
                  <c:v>32010.400578000001</c:v>
                </c:pt>
                <c:pt idx="23">
                  <c:v>32284.100259000006</c:v>
                </c:pt>
                <c:pt idx="24">
                  <c:v>32557.799939</c:v>
                </c:pt>
                <c:pt idx="25">
                  <c:v>32764.331242999997</c:v>
                </c:pt>
                <c:pt idx="26">
                  <c:v>32970.862545999997</c:v>
                </c:pt>
                <c:pt idx="27">
                  <c:v>33177.393851999994</c:v>
                </c:pt>
                <c:pt idx="28">
                  <c:v>33383.925155999998</c:v>
                </c:pt>
                <c:pt idx="29">
                  <c:v>33590.456460000001</c:v>
                </c:pt>
              </c:numCache>
            </c:numRef>
          </c:val>
          <c:extLst>
            <c:ext xmlns:c16="http://schemas.microsoft.com/office/drawing/2014/chart" uri="{C3380CC4-5D6E-409C-BE32-E72D297353CC}">
              <c16:uniqueId val="{00000002-ABC3-4A5F-B884-FA6056F34850}"/>
            </c:ext>
          </c:extLst>
        </c:ser>
        <c:ser>
          <c:idx val="3"/>
          <c:order val="3"/>
          <c:tx>
            <c:strRef>
              <c:f>'promod iso dem splits'!$B$5</c:f>
              <c:strCache>
                <c:ptCount val="1"/>
                <c:pt idx="0">
                  <c:v>New York</c:v>
                </c:pt>
              </c:strCache>
            </c:strRef>
          </c:tx>
          <c:spPr>
            <a:solidFill>
              <a:schemeClr val="accent4"/>
            </a:solidFill>
            <a:ln>
              <a:noFill/>
            </a:ln>
            <a:effectLst/>
          </c:spPr>
          <c:invertIfNegative val="0"/>
          <c:cat>
            <c:numRef>
              <c:f>'promod iso dem splits'!$C$1:$AF$1</c:f>
              <c:numCache>
                <c:formatCode>General</c:formatCode>
                <c:ptCount val="30"/>
                <c:pt idx="0">
                  <c:v>2021</c:v>
                </c:pt>
                <c:pt idx="1">
                  <c:v>2022</c:v>
                </c:pt>
                <c:pt idx="2">
                  <c:v>2023</c:v>
                </c:pt>
                <c:pt idx="3">
                  <c:v>2024</c:v>
                </c:pt>
                <c:pt idx="4">
                  <c:v>2025</c:v>
                </c:pt>
                <c:pt idx="5">
                  <c:v>2026</c:v>
                </c:pt>
                <c:pt idx="6">
                  <c:v>2027</c:v>
                </c:pt>
                <c:pt idx="7">
                  <c:v>2028</c:v>
                </c:pt>
                <c:pt idx="8">
                  <c:v>2029</c:v>
                </c:pt>
                <c:pt idx="9">
                  <c:v>2030</c:v>
                </c:pt>
                <c:pt idx="10">
                  <c:v>2031</c:v>
                </c:pt>
                <c:pt idx="11">
                  <c:v>2032</c:v>
                </c:pt>
                <c:pt idx="12">
                  <c:v>2033</c:v>
                </c:pt>
                <c:pt idx="13">
                  <c:v>2034</c:v>
                </c:pt>
                <c:pt idx="14">
                  <c:v>2035</c:v>
                </c:pt>
                <c:pt idx="15">
                  <c:v>2036</c:v>
                </c:pt>
                <c:pt idx="16">
                  <c:v>2037</c:v>
                </c:pt>
                <c:pt idx="17">
                  <c:v>2038</c:v>
                </c:pt>
                <c:pt idx="18">
                  <c:v>2039</c:v>
                </c:pt>
                <c:pt idx="19">
                  <c:v>2040</c:v>
                </c:pt>
                <c:pt idx="20">
                  <c:v>2041</c:v>
                </c:pt>
                <c:pt idx="21">
                  <c:v>2042</c:v>
                </c:pt>
                <c:pt idx="22">
                  <c:v>2043</c:v>
                </c:pt>
                <c:pt idx="23">
                  <c:v>2044</c:v>
                </c:pt>
                <c:pt idx="24">
                  <c:v>2045</c:v>
                </c:pt>
                <c:pt idx="25">
                  <c:v>2046</c:v>
                </c:pt>
                <c:pt idx="26">
                  <c:v>2047</c:v>
                </c:pt>
                <c:pt idx="27">
                  <c:v>2048</c:v>
                </c:pt>
                <c:pt idx="28">
                  <c:v>2049</c:v>
                </c:pt>
                <c:pt idx="29">
                  <c:v>2050</c:v>
                </c:pt>
              </c:numCache>
            </c:numRef>
          </c:cat>
          <c:val>
            <c:numRef>
              <c:f>'promod iso dem splits'!$C$5:$AF$5</c:f>
              <c:numCache>
                <c:formatCode>General</c:formatCode>
                <c:ptCount val="30"/>
                <c:pt idx="0">
                  <c:v>33146.893699</c:v>
                </c:pt>
                <c:pt idx="1">
                  <c:v>33239.787399000001</c:v>
                </c:pt>
                <c:pt idx="2">
                  <c:v>33332.681100000002</c:v>
                </c:pt>
                <c:pt idx="3">
                  <c:v>33425.574798999995</c:v>
                </c:pt>
                <c:pt idx="4">
                  <c:v>33518.468499000002</c:v>
                </c:pt>
                <c:pt idx="5">
                  <c:v>33837.930578</c:v>
                </c:pt>
                <c:pt idx="6">
                  <c:v>34157.392663000006</c:v>
                </c:pt>
                <c:pt idx="7">
                  <c:v>34476.854744000004</c:v>
                </c:pt>
                <c:pt idx="8">
                  <c:v>34796.316825000002</c:v>
                </c:pt>
                <c:pt idx="9">
                  <c:v>35115.778907</c:v>
                </c:pt>
                <c:pt idx="10">
                  <c:v>35779.147037999996</c:v>
                </c:pt>
                <c:pt idx="11">
                  <c:v>36442.515166999998</c:v>
                </c:pt>
                <c:pt idx="12">
                  <c:v>37105.883296</c:v>
                </c:pt>
                <c:pt idx="13">
                  <c:v>37769.251426000003</c:v>
                </c:pt>
                <c:pt idx="14">
                  <c:v>38432.619553999997</c:v>
                </c:pt>
                <c:pt idx="15">
                  <c:v>38873.903695000001</c:v>
                </c:pt>
                <c:pt idx="16">
                  <c:v>39315.187836000005</c:v>
                </c:pt>
                <c:pt idx="17">
                  <c:v>39756.471973</c:v>
                </c:pt>
                <c:pt idx="18">
                  <c:v>40197.756115000004</c:v>
                </c:pt>
                <c:pt idx="19">
                  <c:v>40639.040254</c:v>
                </c:pt>
                <c:pt idx="20">
                  <c:v>40995.665499999996</c:v>
                </c:pt>
                <c:pt idx="21">
                  <c:v>41352.290745999999</c:v>
                </c:pt>
                <c:pt idx="22">
                  <c:v>41708.915987</c:v>
                </c:pt>
                <c:pt idx="23">
                  <c:v>42065.541231000003</c:v>
                </c:pt>
                <c:pt idx="24">
                  <c:v>42422.166475999999</c:v>
                </c:pt>
                <c:pt idx="25">
                  <c:v>42691.272661000003</c:v>
                </c:pt>
                <c:pt idx="26">
                  <c:v>42960.378848</c:v>
                </c:pt>
                <c:pt idx="27">
                  <c:v>43229.485033999998</c:v>
                </c:pt>
                <c:pt idx="28">
                  <c:v>43498.591220000002</c:v>
                </c:pt>
                <c:pt idx="29">
                  <c:v>43767.697405000006</c:v>
                </c:pt>
              </c:numCache>
            </c:numRef>
          </c:val>
          <c:extLst>
            <c:ext xmlns:c16="http://schemas.microsoft.com/office/drawing/2014/chart" uri="{C3380CC4-5D6E-409C-BE32-E72D297353CC}">
              <c16:uniqueId val="{00000003-ABC3-4A5F-B884-FA6056F34850}"/>
            </c:ext>
          </c:extLst>
        </c:ser>
        <c:ser>
          <c:idx val="4"/>
          <c:order val="4"/>
          <c:tx>
            <c:strRef>
              <c:f>'promod iso dem splits'!$B$6</c:f>
              <c:strCache>
                <c:ptCount val="1"/>
                <c:pt idx="0">
                  <c:v>PJM Interconnection</c:v>
                </c:pt>
              </c:strCache>
            </c:strRef>
          </c:tx>
          <c:spPr>
            <a:solidFill>
              <a:schemeClr val="accent5"/>
            </a:solidFill>
            <a:ln>
              <a:noFill/>
            </a:ln>
            <a:effectLst/>
          </c:spPr>
          <c:invertIfNegative val="0"/>
          <c:cat>
            <c:numRef>
              <c:f>'promod iso dem splits'!$C$1:$AF$1</c:f>
              <c:numCache>
                <c:formatCode>General</c:formatCode>
                <c:ptCount val="30"/>
                <c:pt idx="0">
                  <c:v>2021</c:v>
                </c:pt>
                <c:pt idx="1">
                  <c:v>2022</c:v>
                </c:pt>
                <c:pt idx="2">
                  <c:v>2023</c:v>
                </c:pt>
                <c:pt idx="3">
                  <c:v>2024</c:v>
                </c:pt>
                <c:pt idx="4">
                  <c:v>2025</c:v>
                </c:pt>
                <c:pt idx="5">
                  <c:v>2026</c:v>
                </c:pt>
                <c:pt idx="6">
                  <c:v>2027</c:v>
                </c:pt>
                <c:pt idx="7">
                  <c:v>2028</c:v>
                </c:pt>
                <c:pt idx="8">
                  <c:v>2029</c:v>
                </c:pt>
                <c:pt idx="9">
                  <c:v>2030</c:v>
                </c:pt>
                <c:pt idx="10">
                  <c:v>2031</c:v>
                </c:pt>
                <c:pt idx="11">
                  <c:v>2032</c:v>
                </c:pt>
                <c:pt idx="12">
                  <c:v>2033</c:v>
                </c:pt>
                <c:pt idx="13">
                  <c:v>2034</c:v>
                </c:pt>
                <c:pt idx="14">
                  <c:v>2035</c:v>
                </c:pt>
                <c:pt idx="15">
                  <c:v>2036</c:v>
                </c:pt>
                <c:pt idx="16">
                  <c:v>2037</c:v>
                </c:pt>
                <c:pt idx="17">
                  <c:v>2038</c:v>
                </c:pt>
                <c:pt idx="18">
                  <c:v>2039</c:v>
                </c:pt>
                <c:pt idx="19">
                  <c:v>2040</c:v>
                </c:pt>
                <c:pt idx="20">
                  <c:v>2041</c:v>
                </c:pt>
                <c:pt idx="21">
                  <c:v>2042</c:v>
                </c:pt>
                <c:pt idx="22">
                  <c:v>2043</c:v>
                </c:pt>
                <c:pt idx="23">
                  <c:v>2044</c:v>
                </c:pt>
                <c:pt idx="24">
                  <c:v>2045</c:v>
                </c:pt>
                <c:pt idx="25">
                  <c:v>2046</c:v>
                </c:pt>
                <c:pt idx="26">
                  <c:v>2047</c:v>
                </c:pt>
                <c:pt idx="27">
                  <c:v>2048</c:v>
                </c:pt>
                <c:pt idx="28">
                  <c:v>2049</c:v>
                </c:pt>
                <c:pt idx="29">
                  <c:v>2050</c:v>
                </c:pt>
              </c:numCache>
            </c:numRef>
          </c:cat>
          <c:val>
            <c:numRef>
              <c:f>'promod iso dem splits'!$C$6:$AF$6</c:f>
              <c:numCache>
                <c:formatCode>General</c:formatCode>
                <c:ptCount val="30"/>
                <c:pt idx="0">
                  <c:v>157382.44000800001</c:v>
                </c:pt>
                <c:pt idx="1">
                  <c:v>157823.50206299996</c:v>
                </c:pt>
                <c:pt idx="2">
                  <c:v>158264.56412000002</c:v>
                </c:pt>
                <c:pt idx="3">
                  <c:v>158705.62617599996</c:v>
                </c:pt>
                <c:pt idx="4">
                  <c:v>159146.688234</c:v>
                </c:pt>
                <c:pt idx="5">
                  <c:v>160663.50373100003</c:v>
                </c:pt>
                <c:pt idx="6">
                  <c:v>162180.31922099995</c:v>
                </c:pt>
                <c:pt idx="7">
                  <c:v>163697.13471699998</c:v>
                </c:pt>
                <c:pt idx="8">
                  <c:v>165213.95020799999</c:v>
                </c:pt>
                <c:pt idx="9">
                  <c:v>166730.76570299998</c:v>
                </c:pt>
                <c:pt idx="10">
                  <c:v>169880.45736799997</c:v>
                </c:pt>
                <c:pt idx="11">
                  <c:v>173030.14903499998</c:v>
                </c:pt>
                <c:pt idx="12">
                  <c:v>176179.84069900002</c:v>
                </c:pt>
                <c:pt idx="13">
                  <c:v>179329.53236699998</c:v>
                </c:pt>
                <c:pt idx="14">
                  <c:v>182479.22403000001</c:v>
                </c:pt>
                <c:pt idx="15">
                  <c:v>184574.45429200004</c:v>
                </c:pt>
                <c:pt idx="16">
                  <c:v>186669.68454999998</c:v>
                </c:pt>
                <c:pt idx="17">
                  <c:v>188764.91481000005</c:v>
                </c:pt>
                <c:pt idx="18">
                  <c:v>190860.14507099998</c:v>
                </c:pt>
                <c:pt idx="19">
                  <c:v>192955.37532899994</c:v>
                </c:pt>
                <c:pt idx="20">
                  <c:v>194648.64262700002</c:v>
                </c:pt>
                <c:pt idx="21">
                  <c:v>196341.90992599996</c:v>
                </c:pt>
                <c:pt idx="22">
                  <c:v>198035.17721900003</c:v>
                </c:pt>
                <c:pt idx="23">
                  <c:v>199728.44451800003</c:v>
                </c:pt>
                <c:pt idx="24">
                  <c:v>201421.71181499996</c:v>
                </c:pt>
                <c:pt idx="25">
                  <c:v>202699.43601599999</c:v>
                </c:pt>
                <c:pt idx="26">
                  <c:v>203977.16021299997</c:v>
                </c:pt>
                <c:pt idx="27">
                  <c:v>205254.88441499998</c:v>
                </c:pt>
                <c:pt idx="28">
                  <c:v>206532.60861499995</c:v>
                </c:pt>
                <c:pt idx="29">
                  <c:v>207810.33281300002</c:v>
                </c:pt>
              </c:numCache>
            </c:numRef>
          </c:val>
          <c:extLst>
            <c:ext xmlns:c16="http://schemas.microsoft.com/office/drawing/2014/chart" uri="{C3380CC4-5D6E-409C-BE32-E72D297353CC}">
              <c16:uniqueId val="{00000004-ABC3-4A5F-B884-FA6056F34850}"/>
            </c:ext>
          </c:extLst>
        </c:ser>
        <c:ser>
          <c:idx val="5"/>
          <c:order val="5"/>
          <c:tx>
            <c:strRef>
              <c:f>'promod iso dem splits'!$B$7</c:f>
              <c:strCache>
                <c:ptCount val="1"/>
                <c:pt idx="0">
                  <c:v>Southeast</c:v>
                </c:pt>
              </c:strCache>
            </c:strRef>
          </c:tx>
          <c:spPr>
            <a:solidFill>
              <a:schemeClr val="accent6"/>
            </a:solidFill>
            <a:ln>
              <a:noFill/>
            </a:ln>
            <a:effectLst/>
          </c:spPr>
          <c:invertIfNegative val="0"/>
          <c:cat>
            <c:numRef>
              <c:f>'promod iso dem splits'!$C$1:$AF$1</c:f>
              <c:numCache>
                <c:formatCode>General</c:formatCode>
                <c:ptCount val="30"/>
                <c:pt idx="0">
                  <c:v>2021</c:v>
                </c:pt>
                <c:pt idx="1">
                  <c:v>2022</c:v>
                </c:pt>
                <c:pt idx="2">
                  <c:v>2023</c:v>
                </c:pt>
                <c:pt idx="3">
                  <c:v>2024</c:v>
                </c:pt>
                <c:pt idx="4">
                  <c:v>2025</c:v>
                </c:pt>
                <c:pt idx="5">
                  <c:v>2026</c:v>
                </c:pt>
                <c:pt idx="6">
                  <c:v>2027</c:v>
                </c:pt>
                <c:pt idx="7">
                  <c:v>2028</c:v>
                </c:pt>
                <c:pt idx="8">
                  <c:v>2029</c:v>
                </c:pt>
                <c:pt idx="9">
                  <c:v>2030</c:v>
                </c:pt>
                <c:pt idx="10">
                  <c:v>2031</c:v>
                </c:pt>
                <c:pt idx="11">
                  <c:v>2032</c:v>
                </c:pt>
                <c:pt idx="12">
                  <c:v>2033</c:v>
                </c:pt>
                <c:pt idx="13">
                  <c:v>2034</c:v>
                </c:pt>
                <c:pt idx="14">
                  <c:v>2035</c:v>
                </c:pt>
                <c:pt idx="15">
                  <c:v>2036</c:v>
                </c:pt>
                <c:pt idx="16">
                  <c:v>2037</c:v>
                </c:pt>
                <c:pt idx="17">
                  <c:v>2038</c:v>
                </c:pt>
                <c:pt idx="18">
                  <c:v>2039</c:v>
                </c:pt>
                <c:pt idx="19">
                  <c:v>2040</c:v>
                </c:pt>
                <c:pt idx="20">
                  <c:v>2041</c:v>
                </c:pt>
                <c:pt idx="21">
                  <c:v>2042</c:v>
                </c:pt>
                <c:pt idx="22">
                  <c:v>2043</c:v>
                </c:pt>
                <c:pt idx="23">
                  <c:v>2044</c:v>
                </c:pt>
                <c:pt idx="24">
                  <c:v>2045</c:v>
                </c:pt>
                <c:pt idx="25">
                  <c:v>2046</c:v>
                </c:pt>
                <c:pt idx="26">
                  <c:v>2047</c:v>
                </c:pt>
                <c:pt idx="27">
                  <c:v>2048</c:v>
                </c:pt>
                <c:pt idx="28">
                  <c:v>2049</c:v>
                </c:pt>
                <c:pt idx="29">
                  <c:v>2050</c:v>
                </c:pt>
              </c:numCache>
            </c:numRef>
          </c:cat>
          <c:val>
            <c:numRef>
              <c:f>'promod iso dem splits'!$C$7:$AF$7</c:f>
              <c:numCache>
                <c:formatCode>General</c:formatCode>
                <c:ptCount val="30"/>
                <c:pt idx="0">
                  <c:v>128968.43220300002</c:v>
                </c:pt>
                <c:pt idx="1">
                  <c:v>129329.864405</c:v>
                </c:pt>
                <c:pt idx="2">
                  <c:v>129691.296608</c:v>
                </c:pt>
                <c:pt idx="3">
                  <c:v>130052.72881199999</c:v>
                </c:pt>
                <c:pt idx="4">
                  <c:v>130414.161016</c:v>
                </c:pt>
                <c:pt idx="5">
                  <c:v>131657.12888200002</c:v>
                </c:pt>
                <c:pt idx="6">
                  <c:v>132900.09675199998</c:v>
                </c:pt>
                <c:pt idx="7">
                  <c:v>134143.06462200001</c:v>
                </c:pt>
                <c:pt idx="8">
                  <c:v>135386.03249300001</c:v>
                </c:pt>
                <c:pt idx="9">
                  <c:v>136629.00036099998</c:v>
                </c:pt>
                <c:pt idx="10">
                  <c:v>139210.043049</c:v>
                </c:pt>
                <c:pt idx="11">
                  <c:v>141791.08573700002</c:v>
                </c:pt>
                <c:pt idx="12">
                  <c:v>144372.12842499997</c:v>
                </c:pt>
                <c:pt idx="13">
                  <c:v>146953.17111599998</c:v>
                </c:pt>
                <c:pt idx="14">
                  <c:v>149534.213804</c:v>
                </c:pt>
                <c:pt idx="15">
                  <c:v>151251.16877000002</c:v>
                </c:pt>
                <c:pt idx="16">
                  <c:v>152968.12373300001</c:v>
                </c:pt>
                <c:pt idx="17">
                  <c:v>154685.07869600001</c:v>
                </c:pt>
                <c:pt idx="18">
                  <c:v>156402.03366200003</c:v>
                </c:pt>
                <c:pt idx="19">
                  <c:v>158118.98862600001</c:v>
                </c:pt>
                <c:pt idx="20">
                  <c:v>159506.55148699999</c:v>
                </c:pt>
                <c:pt idx="21">
                  <c:v>160894.11434800003</c:v>
                </c:pt>
                <c:pt idx="22">
                  <c:v>162281.677207</c:v>
                </c:pt>
                <c:pt idx="23">
                  <c:v>163669.24006700001</c:v>
                </c:pt>
                <c:pt idx="24">
                  <c:v>165056.80292600003</c:v>
                </c:pt>
                <c:pt idx="25">
                  <c:v>166103.84532099997</c:v>
                </c:pt>
                <c:pt idx="26">
                  <c:v>167150.88771400001</c:v>
                </c:pt>
                <c:pt idx="27">
                  <c:v>168197.93010999996</c:v>
                </c:pt>
                <c:pt idx="28">
                  <c:v>169244.972503</c:v>
                </c:pt>
                <c:pt idx="29">
                  <c:v>170292.01489799999</c:v>
                </c:pt>
              </c:numCache>
            </c:numRef>
          </c:val>
          <c:extLst>
            <c:ext xmlns:c16="http://schemas.microsoft.com/office/drawing/2014/chart" uri="{C3380CC4-5D6E-409C-BE32-E72D297353CC}">
              <c16:uniqueId val="{00000005-ABC3-4A5F-B884-FA6056F34850}"/>
            </c:ext>
          </c:extLst>
        </c:ser>
        <c:ser>
          <c:idx val="6"/>
          <c:order val="6"/>
          <c:tx>
            <c:strRef>
              <c:f>'promod iso dem splits'!$B$8</c:f>
              <c:strCache>
                <c:ptCount val="1"/>
                <c:pt idx="0">
                  <c:v>Southwest Power Pool</c:v>
                </c:pt>
              </c:strCache>
            </c:strRef>
          </c:tx>
          <c:spPr>
            <a:solidFill>
              <a:schemeClr val="accent1">
                <a:lumMod val="60000"/>
              </a:schemeClr>
            </a:solidFill>
            <a:ln>
              <a:noFill/>
            </a:ln>
            <a:effectLst/>
          </c:spPr>
          <c:invertIfNegative val="0"/>
          <c:cat>
            <c:numRef>
              <c:f>'promod iso dem splits'!$C$1:$AF$1</c:f>
              <c:numCache>
                <c:formatCode>General</c:formatCode>
                <c:ptCount val="30"/>
                <c:pt idx="0">
                  <c:v>2021</c:v>
                </c:pt>
                <c:pt idx="1">
                  <c:v>2022</c:v>
                </c:pt>
                <c:pt idx="2">
                  <c:v>2023</c:v>
                </c:pt>
                <c:pt idx="3">
                  <c:v>2024</c:v>
                </c:pt>
                <c:pt idx="4">
                  <c:v>2025</c:v>
                </c:pt>
                <c:pt idx="5">
                  <c:v>2026</c:v>
                </c:pt>
                <c:pt idx="6">
                  <c:v>2027</c:v>
                </c:pt>
                <c:pt idx="7">
                  <c:v>2028</c:v>
                </c:pt>
                <c:pt idx="8">
                  <c:v>2029</c:v>
                </c:pt>
                <c:pt idx="9">
                  <c:v>2030</c:v>
                </c:pt>
                <c:pt idx="10">
                  <c:v>2031</c:v>
                </c:pt>
                <c:pt idx="11">
                  <c:v>2032</c:v>
                </c:pt>
                <c:pt idx="12">
                  <c:v>2033</c:v>
                </c:pt>
                <c:pt idx="13">
                  <c:v>2034</c:v>
                </c:pt>
                <c:pt idx="14">
                  <c:v>2035</c:v>
                </c:pt>
                <c:pt idx="15">
                  <c:v>2036</c:v>
                </c:pt>
                <c:pt idx="16">
                  <c:v>2037</c:v>
                </c:pt>
                <c:pt idx="17">
                  <c:v>2038</c:v>
                </c:pt>
                <c:pt idx="18">
                  <c:v>2039</c:v>
                </c:pt>
                <c:pt idx="19">
                  <c:v>2040</c:v>
                </c:pt>
                <c:pt idx="20">
                  <c:v>2041</c:v>
                </c:pt>
                <c:pt idx="21">
                  <c:v>2042</c:v>
                </c:pt>
                <c:pt idx="22">
                  <c:v>2043</c:v>
                </c:pt>
                <c:pt idx="23">
                  <c:v>2044</c:v>
                </c:pt>
                <c:pt idx="24">
                  <c:v>2045</c:v>
                </c:pt>
                <c:pt idx="25">
                  <c:v>2046</c:v>
                </c:pt>
                <c:pt idx="26">
                  <c:v>2047</c:v>
                </c:pt>
                <c:pt idx="27">
                  <c:v>2048</c:v>
                </c:pt>
                <c:pt idx="28">
                  <c:v>2049</c:v>
                </c:pt>
                <c:pt idx="29">
                  <c:v>2050</c:v>
                </c:pt>
              </c:numCache>
            </c:numRef>
          </c:cat>
          <c:val>
            <c:numRef>
              <c:f>'promod iso dem splits'!$C$8:$AF$8</c:f>
              <c:numCache>
                <c:formatCode>General</c:formatCode>
                <c:ptCount val="30"/>
                <c:pt idx="0">
                  <c:v>52832.061101000007</c:v>
                </c:pt>
                <c:pt idx="1">
                  <c:v>52980.122202999999</c:v>
                </c:pt>
                <c:pt idx="2">
                  <c:v>53128.183306999999</c:v>
                </c:pt>
                <c:pt idx="3">
                  <c:v>53276.244411</c:v>
                </c:pt>
                <c:pt idx="4">
                  <c:v>53424.305513000007</c:v>
                </c:pt>
                <c:pt idx="5">
                  <c:v>53933.488673999993</c:v>
                </c:pt>
                <c:pt idx="6">
                  <c:v>54442.671840999996</c:v>
                </c:pt>
                <c:pt idx="7">
                  <c:v>54951.855005999998</c:v>
                </c:pt>
                <c:pt idx="8">
                  <c:v>55461.038168999999</c:v>
                </c:pt>
                <c:pt idx="9">
                  <c:v>55970.221332000001</c:v>
                </c:pt>
                <c:pt idx="10">
                  <c:v>57027.548328999997</c:v>
                </c:pt>
                <c:pt idx="11">
                  <c:v>58084.875326000001</c:v>
                </c:pt>
                <c:pt idx="12">
                  <c:v>59142.202321999997</c:v>
                </c:pt>
                <c:pt idx="13">
                  <c:v>60199.529318000001</c:v>
                </c:pt>
                <c:pt idx="14">
                  <c:v>61256.856312000004</c:v>
                </c:pt>
                <c:pt idx="15">
                  <c:v>61960.208817999999</c:v>
                </c:pt>
                <c:pt idx="16">
                  <c:v>62663.561323000009</c:v>
                </c:pt>
                <c:pt idx="17">
                  <c:v>63366.913825000003</c:v>
                </c:pt>
                <c:pt idx="18">
                  <c:v>64070.266327000005</c:v>
                </c:pt>
                <c:pt idx="19">
                  <c:v>64773.618828999985</c:v>
                </c:pt>
                <c:pt idx="20">
                  <c:v>65342.035491999988</c:v>
                </c:pt>
                <c:pt idx="21">
                  <c:v>65910.452156000014</c:v>
                </c:pt>
                <c:pt idx="22">
                  <c:v>66478.86881900001</c:v>
                </c:pt>
                <c:pt idx="23">
                  <c:v>67047.285478000005</c:v>
                </c:pt>
                <c:pt idx="24">
                  <c:v>67615.702141999995</c:v>
                </c:pt>
                <c:pt idx="25">
                  <c:v>68044.624219999998</c:v>
                </c:pt>
                <c:pt idx="26">
                  <c:v>68473.546295000022</c:v>
                </c:pt>
                <c:pt idx="27">
                  <c:v>68902.468372999996</c:v>
                </c:pt>
                <c:pt idx="28">
                  <c:v>69331.390448000006</c:v>
                </c:pt>
                <c:pt idx="29">
                  <c:v>69760.312527999995</c:v>
                </c:pt>
              </c:numCache>
            </c:numRef>
          </c:val>
          <c:extLst>
            <c:ext xmlns:c16="http://schemas.microsoft.com/office/drawing/2014/chart" uri="{C3380CC4-5D6E-409C-BE32-E72D297353CC}">
              <c16:uniqueId val="{00000006-ABC3-4A5F-B884-FA6056F34850}"/>
            </c:ext>
          </c:extLst>
        </c:ser>
        <c:dLbls>
          <c:showLegendKey val="0"/>
          <c:showVal val="0"/>
          <c:showCatName val="0"/>
          <c:showSerName val="0"/>
          <c:showPercent val="0"/>
          <c:showBubbleSize val="0"/>
        </c:dLbls>
        <c:gapWidth val="150"/>
        <c:overlap val="100"/>
        <c:axId val="1873180864"/>
        <c:axId val="1873181344"/>
      </c:barChart>
      <c:lineChart>
        <c:grouping val="standard"/>
        <c:varyColors val="0"/>
        <c:ser>
          <c:idx val="7"/>
          <c:order val="7"/>
          <c:tx>
            <c:strRef>
              <c:f>'trends plot'!$D$4</c:f>
              <c:strCache>
                <c:ptCount val="1"/>
                <c:pt idx="0">
                  <c:v>Generation as per MARKAL (PJ)</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cat>
            <c:numRef>
              <c:f>'promod iso dem splits'!$C$1:$AF$1</c:f>
              <c:numCache>
                <c:formatCode>General</c:formatCode>
                <c:ptCount val="30"/>
                <c:pt idx="0">
                  <c:v>2021</c:v>
                </c:pt>
                <c:pt idx="1">
                  <c:v>2022</c:v>
                </c:pt>
                <c:pt idx="2">
                  <c:v>2023</c:v>
                </c:pt>
                <c:pt idx="3">
                  <c:v>2024</c:v>
                </c:pt>
                <c:pt idx="4">
                  <c:v>2025</c:v>
                </c:pt>
                <c:pt idx="5">
                  <c:v>2026</c:v>
                </c:pt>
                <c:pt idx="6">
                  <c:v>2027</c:v>
                </c:pt>
                <c:pt idx="7">
                  <c:v>2028</c:v>
                </c:pt>
                <c:pt idx="8">
                  <c:v>2029</c:v>
                </c:pt>
                <c:pt idx="9">
                  <c:v>2030</c:v>
                </c:pt>
                <c:pt idx="10">
                  <c:v>2031</c:v>
                </c:pt>
                <c:pt idx="11">
                  <c:v>2032</c:v>
                </c:pt>
                <c:pt idx="12">
                  <c:v>2033</c:v>
                </c:pt>
                <c:pt idx="13">
                  <c:v>2034</c:v>
                </c:pt>
                <c:pt idx="14">
                  <c:v>2035</c:v>
                </c:pt>
                <c:pt idx="15">
                  <c:v>2036</c:v>
                </c:pt>
                <c:pt idx="16">
                  <c:v>2037</c:v>
                </c:pt>
                <c:pt idx="17">
                  <c:v>2038</c:v>
                </c:pt>
                <c:pt idx="18">
                  <c:v>2039</c:v>
                </c:pt>
                <c:pt idx="19">
                  <c:v>2040</c:v>
                </c:pt>
                <c:pt idx="20">
                  <c:v>2041</c:v>
                </c:pt>
                <c:pt idx="21">
                  <c:v>2042</c:v>
                </c:pt>
                <c:pt idx="22">
                  <c:v>2043</c:v>
                </c:pt>
                <c:pt idx="23">
                  <c:v>2044</c:v>
                </c:pt>
                <c:pt idx="24">
                  <c:v>2045</c:v>
                </c:pt>
                <c:pt idx="25">
                  <c:v>2046</c:v>
                </c:pt>
                <c:pt idx="26">
                  <c:v>2047</c:v>
                </c:pt>
                <c:pt idx="27">
                  <c:v>2048</c:v>
                </c:pt>
                <c:pt idx="28">
                  <c:v>2049</c:v>
                </c:pt>
                <c:pt idx="29">
                  <c:v>2050</c:v>
                </c:pt>
              </c:numCache>
            </c:numRef>
          </c:cat>
          <c:val>
            <c:numRef>
              <c:f>'trends plot'!$D$6:$D$35</c:f>
              <c:numCache>
                <c:formatCode>_(* #,##0_);_(* \(#,##0\);_(* "-"??_);_(@_)</c:formatCode>
                <c:ptCount val="30"/>
                <c:pt idx="0">
                  <c:v>13999.714</c:v>
                </c:pt>
                <c:pt idx="1">
                  <c:v>14038.948</c:v>
                </c:pt>
                <c:pt idx="2">
                  <c:v>14078.182000000001</c:v>
                </c:pt>
                <c:pt idx="3">
                  <c:v>14117.415999999999</c:v>
                </c:pt>
                <c:pt idx="4">
                  <c:v>14156.65</c:v>
                </c:pt>
                <c:pt idx="5">
                  <c:v>14291.575999999999</c:v>
                </c:pt>
                <c:pt idx="6">
                  <c:v>14426.502</c:v>
                </c:pt>
                <c:pt idx="7">
                  <c:v>14561.428</c:v>
                </c:pt>
                <c:pt idx="8">
                  <c:v>14696.353999999999</c:v>
                </c:pt>
                <c:pt idx="9">
                  <c:v>14831.28</c:v>
                </c:pt>
                <c:pt idx="10">
                  <c:v>15111.456</c:v>
                </c:pt>
                <c:pt idx="11">
                  <c:v>15391.632</c:v>
                </c:pt>
                <c:pt idx="12">
                  <c:v>15671.808000000001</c:v>
                </c:pt>
                <c:pt idx="13">
                  <c:v>15951.984</c:v>
                </c:pt>
                <c:pt idx="14">
                  <c:v>16232.16</c:v>
                </c:pt>
                <c:pt idx="15">
                  <c:v>16418.538</c:v>
                </c:pt>
                <c:pt idx="16">
                  <c:v>16604.916000000001</c:v>
                </c:pt>
                <c:pt idx="17">
                  <c:v>16791.294000000002</c:v>
                </c:pt>
                <c:pt idx="18">
                  <c:v>16977.671999999999</c:v>
                </c:pt>
                <c:pt idx="19">
                  <c:v>17164.05</c:v>
                </c:pt>
                <c:pt idx="20">
                  <c:v>17314.671999999999</c:v>
                </c:pt>
                <c:pt idx="21">
                  <c:v>17465.294000000002</c:v>
                </c:pt>
                <c:pt idx="22">
                  <c:v>17615.916000000001</c:v>
                </c:pt>
                <c:pt idx="23">
                  <c:v>17766.538</c:v>
                </c:pt>
                <c:pt idx="24">
                  <c:v>17917.16</c:v>
                </c:pt>
                <c:pt idx="25">
                  <c:v>18030.817999999999</c:v>
                </c:pt>
                <c:pt idx="26">
                  <c:v>18144.475999999999</c:v>
                </c:pt>
                <c:pt idx="27">
                  <c:v>18258.133999999998</c:v>
                </c:pt>
                <c:pt idx="28">
                  <c:v>18371.792000000001</c:v>
                </c:pt>
                <c:pt idx="29">
                  <c:v>18485.45</c:v>
                </c:pt>
              </c:numCache>
            </c:numRef>
          </c:val>
          <c:smooth val="0"/>
          <c:extLst>
            <c:ext xmlns:c16="http://schemas.microsoft.com/office/drawing/2014/chart" uri="{C3380CC4-5D6E-409C-BE32-E72D297353CC}">
              <c16:uniqueId val="{00000007-ABC3-4A5F-B884-FA6056F34850}"/>
            </c:ext>
          </c:extLst>
        </c:ser>
        <c:dLbls>
          <c:showLegendKey val="0"/>
          <c:showVal val="0"/>
          <c:showCatName val="0"/>
          <c:showSerName val="0"/>
          <c:showPercent val="0"/>
          <c:showBubbleSize val="0"/>
        </c:dLbls>
        <c:marker val="1"/>
        <c:smooth val="0"/>
        <c:axId val="151434047"/>
        <c:axId val="151443647"/>
      </c:lineChart>
      <c:catAx>
        <c:axId val="18731808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2700000" spcFirstLastPara="1" vertOverflow="ellipsis" wrap="square" anchor="ctr" anchorCtr="1"/>
          <a:lstStyle/>
          <a:p>
            <a:pPr>
              <a:defRPr sz="900" b="1" i="0" u="none" strike="noStrike" kern="1200" baseline="0">
                <a:solidFill>
                  <a:schemeClr val="tx1">
                    <a:lumMod val="65000"/>
                    <a:lumOff val="35000"/>
                  </a:schemeClr>
                </a:solidFill>
                <a:latin typeface="+mn-lt"/>
                <a:ea typeface="+mn-ea"/>
                <a:cs typeface="+mn-cs"/>
              </a:defRPr>
            </a:pPr>
            <a:endParaRPr lang="en-US"/>
          </a:p>
        </c:txPr>
        <c:crossAx val="1873181344"/>
        <c:crosses val="autoZero"/>
        <c:auto val="1"/>
        <c:lblAlgn val="ctr"/>
        <c:lblOffset val="100"/>
        <c:noMultiLvlLbl val="0"/>
      </c:catAx>
      <c:valAx>
        <c:axId val="1873181344"/>
        <c:scaling>
          <c:orientation val="minMax"/>
          <c:max val="850000"/>
          <c:min val="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r>
                  <a:rPr lang="en-US" b="1" dirty="0"/>
                  <a:t>Peak demand (gigawatt)</a:t>
                </a:r>
              </a:p>
            </c:rich>
          </c:tx>
          <c:overlay val="0"/>
          <c:spPr>
            <a:noFill/>
            <a:ln>
              <a:noFill/>
            </a:ln>
            <a:effectLst/>
          </c:spPr>
          <c:txPr>
            <a:bodyPr rot="-540000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en-US"/>
          </a:p>
        </c:txPr>
        <c:crossAx val="1873180864"/>
        <c:crosses val="autoZero"/>
        <c:crossBetween val="between"/>
        <c:dispUnits>
          <c:builtInUnit val="thousands"/>
        </c:dispUnits>
      </c:valAx>
      <c:valAx>
        <c:axId val="151443647"/>
        <c:scaling>
          <c:orientation val="minMax"/>
        </c:scaling>
        <c:delete val="0"/>
        <c:axPos val="r"/>
        <c:title>
          <c:tx>
            <c:rich>
              <a:bodyPr rot="-540000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r>
                  <a:rPr lang="en-US" b="1" dirty="0"/>
                  <a:t>Petajoules</a:t>
                </a:r>
              </a:p>
            </c:rich>
          </c:tx>
          <c:overlay val="0"/>
          <c:spPr>
            <a:noFill/>
            <a:ln>
              <a:noFill/>
            </a:ln>
            <a:effectLst/>
          </c:spPr>
          <c:txPr>
            <a:bodyPr rot="-540000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endParaRPr lang="en-US"/>
            </a:p>
          </c:txPr>
        </c:title>
        <c:numFmt formatCode="_(* #,##0_);_(* \(#,##0\);_(* &quot;-&quot;??_);_(@_)" sourceLinked="1"/>
        <c:majorTickMark val="out"/>
        <c:minorTickMark val="none"/>
        <c:tickLblPos val="nextTo"/>
        <c:spPr>
          <a:noFill/>
          <a:ln>
            <a:noFill/>
          </a:ln>
          <a:effectLst/>
        </c:spPr>
        <c:txPr>
          <a:bodyPr rot="-6000000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en-US"/>
          </a:p>
        </c:txPr>
        <c:crossAx val="151434047"/>
        <c:crosses val="max"/>
        <c:crossBetween val="between"/>
      </c:valAx>
      <c:catAx>
        <c:axId val="151434047"/>
        <c:scaling>
          <c:orientation val="minMax"/>
        </c:scaling>
        <c:delete val="1"/>
        <c:axPos val="b"/>
        <c:numFmt formatCode="General" sourceLinked="1"/>
        <c:majorTickMark val="out"/>
        <c:minorTickMark val="none"/>
        <c:tickLblPos val="nextTo"/>
        <c:crossAx val="151443647"/>
        <c:crosses val="autoZero"/>
        <c:auto val="1"/>
        <c:lblAlgn val="ctr"/>
        <c:lblOffset val="100"/>
        <c:noMultiLvlLbl val="0"/>
      </c:catAx>
      <c:spPr>
        <a:noFill/>
        <a:ln>
          <a:noFill/>
        </a:ln>
        <a:effectLst/>
      </c:spPr>
    </c:plotArea>
    <c:legend>
      <c:legendPos val="b"/>
      <c:layout>
        <c:manualLayout>
          <c:xMode val="edge"/>
          <c:yMode val="edge"/>
          <c:x val="1.0598056304488431E-2"/>
          <c:y val="0.73210814470065577"/>
          <c:w val="0.97198835957937657"/>
          <c:h val="0.24377643325576476"/>
        </c:manualLayout>
      </c:layout>
      <c:overlay val="0"/>
      <c:spPr>
        <a:noFill/>
        <a:ln>
          <a:noFill/>
        </a:ln>
        <a:effectLst/>
      </c:spPr>
      <c:txPr>
        <a:bodyPr rot="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lineChart>
        <c:grouping val="standard"/>
        <c:varyColors val="0"/>
        <c:ser>
          <c:idx val="0"/>
          <c:order val="0"/>
          <c:tx>
            <c:strRef>
              <c:f>'T1 fulfillment'!$B$11</c:f>
              <c:strCache>
                <c:ptCount val="1"/>
                <c:pt idx="0">
                  <c:v>New capacity requirement (Eastern Interconnect)</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cat>
            <c:numRef>
              <c:f>'T1 fulfillment'!$C$88:$AF$88</c:f>
              <c:numCache>
                <c:formatCode>General</c:formatCode>
                <c:ptCount val="30"/>
                <c:pt idx="0">
                  <c:v>2021</c:v>
                </c:pt>
                <c:pt idx="1">
                  <c:v>2022</c:v>
                </c:pt>
                <c:pt idx="2">
                  <c:v>2023</c:v>
                </c:pt>
                <c:pt idx="3">
                  <c:v>2024</c:v>
                </c:pt>
                <c:pt idx="4">
                  <c:v>2025</c:v>
                </c:pt>
                <c:pt idx="5">
                  <c:v>2026</c:v>
                </c:pt>
                <c:pt idx="6">
                  <c:v>2027</c:v>
                </c:pt>
                <c:pt idx="7">
                  <c:v>2028</c:v>
                </c:pt>
                <c:pt idx="8">
                  <c:v>2029</c:v>
                </c:pt>
                <c:pt idx="9">
                  <c:v>2030</c:v>
                </c:pt>
                <c:pt idx="10">
                  <c:v>2031</c:v>
                </c:pt>
                <c:pt idx="11">
                  <c:v>2032</c:v>
                </c:pt>
                <c:pt idx="12">
                  <c:v>2033</c:v>
                </c:pt>
                <c:pt idx="13">
                  <c:v>2034</c:v>
                </c:pt>
                <c:pt idx="14">
                  <c:v>2035</c:v>
                </c:pt>
                <c:pt idx="15">
                  <c:v>2036</c:v>
                </c:pt>
                <c:pt idx="16">
                  <c:v>2037</c:v>
                </c:pt>
                <c:pt idx="17">
                  <c:v>2038</c:v>
                </c:pt>
                <c:pt idx="18">
                  <c:v>2039</c:v>
                </c:pt>
                <c:pt idx="19">
                  <c:v>2040</c:v>
                </c:pt>
                <c:pt idx="20">
                  <c:v>2041</c:v>
                </c:pt>
                <c:pt idx="21">
                  <c:v>2042</c:v>
                </c:pt>
                <c:pt idx="22">
                  <c:v>2043</c:v>
                </c:pt>
                <c:pt idx="23">
                  <c:v>2044</c:v>
                </c:pt>
                <c:pt idx="24">
                  <c:v>2045</c:v>
                </c:pt>
                <c:pt idx="25">
                  <c:v>2046</c:v>
                </c:pt>
                <c:pt idx="26">
                  <c:v>2047</c:v>
                </c:pt>
                <c:pt idx="27">
                  <c:v>2048</c:v>
                </c:pt>
                <c:pt idx="28">
                  <c:v>2049</c:v>
                </c:pt>
                <c:pt idx="29">
                  <c:v>2050</c:v>
                </c:pt>
              </c:numCache>
            </c:numRef>
          </c:cat>
          <c:val>
            <c:numRef>
              <c:f>'T1 fulfillment'!$C$11:$AF$11</c:f>
              <c:numCache>
                <c:formatCode>General</c:formatCode>
                <c:ptCount val="30"/>
                <c:pt idx="0">
                  <c:v>2240.7762149999999</c:v>
                </c:pt>
                <c:pt idx="1">
                  <c:v>0</c:v>
                </c:pt>
                <c:pt idx="2">
                  <c:v>0</c:v>
                </c:pt>
                <c:pt idx="3">
                  <c:v>0</c:v>
                </c:pt>
                <c:pt idx="4">
                  <c:v>0</c:v>
                </c:pt>
                <c:pt idx="5">
                  <c:v>0</c:v>
                </c:pt>
                <c:pt idx="6">
                  <c:v>0</c:v>
                </c:pt>
                <c:pt idx="7">
                  <c:v>0</c:v>
                </c:pt>
                <c:pt idx="8">
                  <c:v>3346.9994919999999</c:v>
                </c:pt>
                <c:pt idx="9">
                  <c:v>2257.1678689999999</c:v>
                </c:pt>
                <c:pt idx="10">
                  <c:v>13887.045854</c:v>
                </c:pt>
                <c:pt idx="11">
                  <c:v>15448.934355000001</c:v>
                </c:pt>
                <c:pt idx="12">
                  <c:v>18047.523354999998</c:v>
                </c:pt>
                <c:pt idx="13">
                  <c:v>23254.501723000001</c:v>
                </c:pt>
                <c:pt idx="14">
                  <c:v>29730.474350999997</c:v>
                </c:pt>
                <c:pt idx="15">
                  <c:v>18958.569740999999</c:v>
                </c:pt>
                <c:pt idx="16">
                  <c:v>34269.744808999996</c:v>
                </c:pt>
                <c:pt idx="17">
                  <c:v>20177.099263999997</c:v>
                </c:pt>
                <c:pt idx="18">
                  <c:v>23261.133264</c:v>
                </c:pt>
                <c:pt idx="19">
                  <c:v>28238.364262999996</c:v>
                </c:pt>
                <c:pt idx="20">
                  <c:v>37597.109018999996</c:v>
                </c:pt>
                <c:pt idx="21">
                  <c:v>53806.138019000005</c:v>
                </c:pt>
                <c:pt idx="22">
                  <c:v>62575.211091999998</c:v>
                </c:pt>
                <c:pt idx="23">
                  <c:v>45390.968269000005</c:v>
                </c:pt>
                <c:pt idx="24">
                  <c:v>43262.595851000005</c:v>
                </c:pt>
                <c:pt idx="25">
                  <c:v>47527.222492000001</c:v>
                </c:pt>
                <c:pt idx="26">
                  <c:v>34087.394818000001</c:v>
                </c:pt>
                <c:pt idx="27">
                  <c:v>35110.900196000002</c:v>
                </c:pt>
                <c:pt idx="28">
                  <c:v>28217.0435</c:v>
                </c:pt>
                <c:pt idx="29">
                  <c:v>17482.456871000002</c:v>
                </c:pt>
              </c:numCache>
            </c:numRef>
          </c:val>
          <c:smooth val="0"/>
          <c:extLst>
            <c:ext xmlns:c16="http://schemas.microsoft.com/office/drawing/2014/chart" uri="{C3380CC4-5D6E-409C-BE32-E72D297353CC}">
              <c16:uniqueId val="{00000000-BF24-4D29-9454-3B7B3B80D748}"/>
            </c:ext>
          </c:extLst>
        </c:ser>
        <c:ser>
          <c:idx val="1"/>
          <c:order val="1"/>
          <c:tx>
            <c:strRef>
              <c:f>'T1 fulfillment'!$B$54</c:f>
              <c:strCache>
                <c:ptCount val="1"/>
                <c:pt idx="0">
                  <c:v>Retirements (Eastern Interconnect)</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cat>
            <c:numRef>
              <c:f>'T1 fulfillment'!$C$88:$AF$88</c:f>
              <c:numCache>
                <c:formatCode>General</c:formatCode>
                <c:ptCount val="30"/>
                <c:pt idx="0">
                  <c:v>2021</c:v>
                </c:pt>
                <c:pt idx="1">
                  <c:v>2022</c:v>
                </c:pt>
                <c:pt idx="2">
                  <c:v>2023</c:v>
                </c:pt>
                <c:pt idx="3">
                  <c:v>2024</c:v>
                </c:pt>
                <c:pt idx="4">
                  <c:v>2025</c:v>
                </c:pt>
                <c:pt idx="5">
                  <c:v>2026</c:v>
                </c:pt>
                <c:pt idx="6">
                  <c:v>2027</c:v>
                </c:pt>
                <c:pt idx="7">
                  <c:v>2028</c:v>
                </c:pt>
                <c:pt idx="8">
                  <c:v>2029</c:v>
                </c:pt>
                <c:pt idx="9">
                  <c:v>2030</c:v>
                </c:pt>
                <c:pt idx="10">
                  <c:v>2031</c:v>
                </c:pt>
                <c:pt idx="11">
                  <c:v>2032</c:v>
                </c:pt>
                <c:pt idx="12">
                  <c:v>2033</c:v>
                </c:pt>
                <c:pt idx="13">
                  <c:v>2034</c:v>
                </c:pt>
                <c:pt idx="14">
                  <c:v>2035</c:v>
                </c:pt>
                <c:pt idx="15">
                  <c:v>2036</c:v>
                </c:pt>
                <c:pt idx="16">
                  <c:v>2037</c:v>
                </c:pt>
                <c:pt idx="17">
                  <c:v>2038</c:v>
                </c:pt>
                <c:pt idx="18">
                  <c:v>2039</c:v>
                </c:pt>
                <c:pt idx="19">
                  <c:v>2040</c:v>
                </c:pt>
                <c:pt idx="20">
                  <c:v>2041</c:v>
                </c:pt>
                <c:pt idx="21">
                  <c:v>2042</c:v>
                </c:pt>
                <c:pt idx="22">
                  <c:v>2043</c:v>
                </c:pt>
                <c:pt idx="23">
                  <c:v>2044</c:v>
                </c:pt>
                <c:pt idx="24">
                  <c:v>2045</c:v>
                </c:pt>
                <c:pt idx="25">
                  <c:v>2046</c:v>
                </c:pt>
                <c:pt idx="26">
                  <c:v>2047</c:v>
                </c:pt>
                <c:pt idx="27">
                  <c:v>2048</c:v>
                </c:pt>
                <c:pt idx="28">
                  <c:v>2049</c:v>
                </c:pt>
                <c:pt idx="29">
                  <c:v>2050</c:v>
                </c:pt>
              </c:numCache>
            </c:numRef>
          </c:cat>
          <c:val>
            <c:numRef>
              <c:f>'T1 fulfillment'!$C$55:$C$84</c:f>
              <c:numCache>
                <c:formatCode>General</c:formatCode>
                <c:ptCount val="30"/>
                <c:pt idx="0">
                  <c:v>5691.4449999999997</c:v>
                </c:pt>
                <c:pt idx="1">
                  <c:v>6309.96</c:v>
                </c:pt>
                <c:pt idx="2">
                  <c:v>4552.5159999999996</c:v>
                </c:pt>
                <c:pt idx="3">
                  <c:v>22625.677</c:v>
                </c:pt>
                <c:pt idx="4">
                  <c:v>29686.288999999899</c:v>
                </c:pt>
                <c:pt idx="5">
                  <c:v>24162.232999999898</c:v>
                </c:pt>
                <c:pt idx="6">
                  <c:v>30282.4719999999</c:v>
                </c:pt>
                <c:pt idx="7">
                  <c:v>16894.332999999999</c:v>
                </c:pt>
                <c:pt idx="8">
                  <c:v>9657.607</c:v>
                </c:pt>
                <c:pt idx="9">
                  <c:v>17162.3999999999</c:v>
                </c:pt>
                <c:pt idx="10">
                  <c:v>17162.767999999902</c:v>
                </c:pt>
                <c:pt idx="11">
                  <c:v>16390.762999999999</c:v>
                </c:pt>
                <c:pt idx="12">
                  <c:v>24681.111000000001</c:v>
                </c:pt>
                <c:pt idx="13">
                  <c:v>22826.287</c:v>
                </c:pt>
                <c:pt idx="14">
                  <c:v>24035.313999999998</c:v>
                </c:pt>
                <c:pt idx="15">
                  <c:v>14870.138999999899</c:v>
                </c:pt>
                <c:pt idx="16">
                  <c:v>28675.261999999901</c:v>
                </c:pt>
                <c:pt idx="17">
                  <c:v>12564.0549999999</c:v>
                </c:pt>
                <c:pt idx="18">
                  <c:v>15648.0889999999</c:v>
                </c:pt>
                <c:pt idx="19">
                  <c:v>21025.32</c:v>
                </c:pt>
                <c:pt idx="20">
                  <c:v>31444.601999999901</c:v>
                </c:pt>
                <c:pt idx="21">
                  <c:v>47653.631000000001</c:v>
                </c:pt>
                <c:pt idx="22">
                  <c:v>56422.704073690002</c:v>
                </c:pt>
                <c:pt idx="23">
                  <c:v>35422.18</c:v>
                </c:pt>
                <c:pt idx="24">
                  <c:v>30913.4009035571</c:v>
                </c:pt>
                <c:pt idx="25">
                  <c:v>35966.510688503498</c:v>
                </c:pt>
                <c:pt idx="26">
                  <c:v>29444.7686229928</c:v>
                </c:pt>
                <c:pt idx="27">
                  <c:v>30468.273999999899</c:v>
                </c:pt>
                <c:pt idx="28">
                  <c:v>22457.752999999899</c:v>
                </c:pt>
                <c:pt idx="29">
                  <c:v>10621.429066971899</c:v>
                </c:pt>
              </c:numCache>
            </c:numRef>
          </c:val>
          <c:smooth val="0"/>
          <c:extLst>
            <c:ext xmlns:c16="http://schemas.microsoft.com/office/drawing/2014/chart" uri="{C3380CC4-5D6E-409C-BE32-E72D297353CC}">
              <c16:uniqueId val="{00000001-BF24-4D29-9454-3B7B3B80D748}"/>
            </c:ext>
          </c:extLst>
        </c:ser>
        <c:ser>
          <c:idx val="2"/>
          <c:order val="2"/>
          <c:tx>
            <c:strRef>
              <c:f>'T1 fulfillment'!$B$89</c:f>
              <c:strCache>
                <c:ptCount val="1"/>
                <c:pt idx="0">
                  <c:v>New capacity allocations (Eastern Interconnect)</c:v>
                </c:pt>
              </c:strCache>
            </c:strRef>
          </c:tx>
          <c:spPr>
            <a:ln w="28575" cap="rnd">
              <a:solidFill>
                <a:schemeClr val="accent6"/>
              </a:solidFill>
              <a:round/>
            </a:ln>
            <a:effectLst/>
          </c:spPr>
          <c:marker>
            <c:symbol val="circle"/>
            <c:size val="5"/>
            <c:spPr>
              <a:solidFill>
                <a:schemeClr val="accent6"/>
              </a:solidFill>
              <a:ln w="9525">
                <a:solidFill>
                  <a:schemeClr val="accent6"/>
                </a:solidFill>
              </a:ln>
              <a:effectLst/>
            </c:spPr>
          </c:marker>
          <c:cat>
            <c:numRef>
              <c:f>'T1 fulfillment'!$C$88:$AF$88</c:f>
              <c:numCache>
                <c:formatCode>General</c:formatCode>
                <c:ptCount val="30"/>
                <c:pt idx="0">
                  <c:v>2021</c:v>
                </c:pt>
                <c:pt idx="1">
                  <c:v>2022</c:v>
                </c:pt>
                <c:pt idx="2">
                  <c:v>2023</c:v>
                </c:pt>
                <c:pt idx="3">
                  <c:v>2024</c:v>
                </c:pt>
                <c:pt idx="4">
                  <c:v>2025</c:v>
                </c:pt>
                <c:pt idx="5">
                  <c:v>2026</c:v>
                </c:pt>
                <c:pt idx="6">
                  <c:v>2027</c:v>
                </c:pt>
                <c:pt idx="7">
                  <c:v>2028</c:v>
                </c:pt>
                <c:pt idx="8">
                  <c:v>2029</c:v>
                </c:pt>
                <c:pt idx="9">
                  <c:v>2030</c:v>
                </c:pt>
                <c:pt idx="10">
                  <c:v>2031</c:v>
                </c:pt>
                <c:pt idx="11">
                  <c:v>2032</c:v>
                </c:pt>
                <c:pt idx="12">
                  <c:v>2033</c:v>
                </c:pt>
                <c:pt idx="13">
                  <c:v>2034</c:v>
                </c:pt>
                <c:pt idx="14">
                  <c:v>2035</c:v>
                </c:pt>
                <c:pt idx="15">
                  <c:v>2036</c:v>
                </c:pt>
                <c:pt idx="16">
                  <c:v>2037</c:v>
                </c:pt>
                <c:pt idx="17">
                  <c:v>2038</c:v>
                </c:pt>
                <c:pt idx="18">
                  <c:v>2039</c:v>
                </c:pt>
                <c:pt idx="19">
                  <c:v>2040</c:v>
                </c:pt>
                <c:pt idx="20">
                  <c:v>2041</c:v>
                </c:pt>
                <c:pt idx="21">
                  <c:v>2042</c:v>
                </c:pt>
                <c:pt idx="22">
                  <c:v>2043</c:v>
                </c:pt>
                <c:pt idx="23">
                  <c:v>2044</c:v>
                </c:pt>
                <c:pt idx="24">
                  <c:v>2045</c:v>
                </c:pt>
                <c:pt idx="25">
                  <c:v>2046</c:v>
                </c:pt>
                <c:pt idx="26">
                  <c:v>2047</c:v>
                </c:pt>
                <c:pt idx="27">
                  <c:v>2048</c:v>
                </c:pt>
                <c:pt idx="28">
                  <c:v>2049</c:v>
                </c:pt>
                <c:pt idx="29">
                  <c:v>2050</c:v>
                </c:pt>
              </c:numCache>
            </c:numRef>
          </c:cat>
          <c:val>
            <c:numRef>
              <c:f>'T1 fulfillment'!$C$89:$AF$89</c:f>
              <c:numCache>
                <c:formatCode>General</c:formatCode>
                <c:ptCount val="30"/>
                <c:pt idx="0">
                  <c:v>2240.7762149999999</c:v>
                </c:pt>
                <c:pt idx="1">
                  <c:v>0</c:v>
                </c:pt>
                <c:pt idx="2">
                  <c:v>0</c:v>
                </c:pt>
                <c:pt idx="3">
                  <c:v>0</c:v>
                </c:pt>
                <c:pt idx="4">
                  <c:v>0</c:v>
                </c:pt>
                <c:pt idx="5">
                  <c:v>0</c:v>
                </c:pt>
                <c:pt idx="6">
                  <c:v>0</c:v>
                </c:pt>
                <c:pt idx="7">
                  <c:v>0</c:v>
                </c:pt>
                <c:pt idx="8">
                  <c:v>3346.9994919999999</c:v>
                </c:pt>
                <c:pt idx="9">
                  <c:v>2257.1678689999999</c:v>
                </c:pt>
                <c:pt idx="10">
                  <c:v>13887.045854</c:v>
                </c:pt>
                <c:pt idx="11">
                  <c:v>15448.934355000001</c:v>
                </c:pt>
                <c:pt idx="12">
                  <c:v>18047.523354999998</c:v>
                </c:pt>
                <c:pt idx="13">
                  <c:v>23254.501723000001</c:v>
                </c:pt>
                <c:pt idx="14">
                  <c:v>29730.474350999997</c:v>
                </c:pt>
                <c:pt idx="15">
                  <c:v>18958.569741000003</c:v>
                </c:pt>
                <c:pt idx="16">
                  <c:v>34269.744808999996</c:v>
                </c:pt>
                <c:pt idx="17">
                  <c:v>20177.099264</c:v>
                </c:pt>
                <c:pt idx="18">
                  <c:v>23261.133264</c:v>
                </c:pt>
                <c:pt idx="19">
                  <c:v>28238.364262999996</c:v>
                </c:pt>
                <c:pt idx="20">
                  <c:v>37597.109018999996</c:v>
                </c:pt>
                <c:pt idx="21">
                  <c:v>53806.138018999998</c:v>
                </c:pt>
                <c:pt idx="22">
                  <c:v>58758.929841999998</c:v>
                </c:pt>
                <c:pt idx="23">
                  <c:v>39194.280340000005</c:v>
                </c:pt>
                <c:pt idx="24">
                  <c:v>36344.510243000004</c:v>
                </c:pt>
                <c:pt idx="25">
                  <c:v>47527.222492000001</c:v>
                </c:pt>
                <c:pt idx="26">
                  <c:v>34087.394818000001</c:v>
                </c:pt>
                <c:pt idx="27">
                  <c:v>33994.235892000004</c:v>
                </c:pt>
                <c:pt idx="28">
                  <c:v>25998.641890999999</c:v>
                </c:pt>
                <c:pt idx="29">
                  <c:v>14744.023958000002</c:v>
                </c:pt>
              </c:numCache>
            </c:numRef>
          </c:val>
          <c:smooth val="0"/>
          <c:extLst>
            <c:ext xmlns:c16="http://schemas.microsoft.com/office/drawing/2014/chart" uri="{C3380CC4-5D6E-409C-BE32-E72D297353CC}">
              <c16:uniqueId val="{00000002-BF24-4D29-9454-3B7B3B80D748}"/>
            </c:ext>
          </c:extLst>
        </c:ser>
        <c:dLbls>
          <c:showLegendKey val="0"/>
          <c:showVal val="0"/>
          <c:showCatName val="0"/>
          <c:showSerName val="0"/>
          <c:showPercent val="0"/>
          <c:showBubbleSize val="0"/>
        </c:dLbls>
        <c:marker val="1"/>
        <c:smooth val="0"/>
        <c:axId val="164254703"/>
        <c:axId val="164255183"/>
      </c:lineChart>
      <c:catAx>
        <c:axId val="16425470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2700000" spcFirstLastPara="1" vertOverflow="ellipsis" wrap="square" anchor="ctr" anchorCtr="1"/>
          <a:lstStyle/>
          <a:p>
            <a:pPr>
              <a:defRPr sz="900" b="1" i="0" u="none" strike="noStrike" kern="1200" baseline="0">
                <a:solidFill>
                  <a:schemeClr val="tx1">
                    <a:lumMod val="65000"/>
                    <a:lumOff val="35000"/>
                  </a:schemeClr>
                </a:solidFill>
                <a:latin typeface="+mn-lt"/>
                <a:ea typeface="+mn-ea"/>
                <a:cs typeface="+mn-cs"/>
              </a:defRPr>
            </a:pPr>
            <a:endParaRPr lang="en-US"/>
          </a:p>
        </c:txPr>
        <c:crossAx val="164255183"/>
        <c:crosses val="autoZero"/>
        <c:auto val="1"/>
        <c:lblAlgn val="ctr"/>
        <c:lblOffset val="100"/>
        <c:noMultiLvlLbl val="0"/>
      </c:catAx>
      <c:valAx>
        <c:axId val="164255183"/>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r>
                  <a:rPr lang="en-US" b="1" dirty="0"/>
                  <a:t>Gigawatt</a:t>
                </a:r>
              </a:p>
            </c:rich>
          </c:tx>
          <c:overlay val="0"/>
          <c:spPr>
            <a:noFill/>
            <a:ln>
              <a:noFill/>
            </a:ln>
            <a:effectLst/>
          </c:spPr>
          <c:txPr>
            <a:bodyPr rot="-540000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endParaRPr lang="en-US"/>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en-US"/>
          </a:p>
        </c:txPr>
        <c:crossAx val="164254703"/>
        <c:crosses val="autoZero"/>
        <c:crossBetween val="between"/>
        <c:dispUnits>
          <c:builtInUnit val="thousands"/>
        </c:dispUnits>
      </c:valAx>
      <c:spPr>
        <a:noFill/>
        <a:ln>
          <a:noFill/>
        </a:ln>
        <a:effectLst/>
      </c:spPr>
    </c:plotArea>
    <c:legend>
      <c:legendPos val="b"/>
      <c:overlay val="0"/>
      <c:spPr>
        <a:noFill/>
        <a:ln>
          <a:noFill/>
        </a:ln>
        <a:effectLst/>
      </c:spPr>
      <c:txPr>
        <a:bodyPr rot="0" spcFirstLastPara="1" vertOverflow="ellipsis" vert="horz" wrap="square" anchor="ctr" anchorCtr="1"/>
        <a:lstStyle/>
        <a:p>
          <a:pPr>
            <a:defRPr sz="1050" b="1"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lineChart>
        <c:grouping val="standard"/>
        <c:varyColors val="0"/>
        <c:dLbls>
          <c:showLegendKey val="0"/>
          <c:showVal val="0"/>
          <c:showCatName val="0"/>
          <c:showSerName val="0"/>
          <c:showPercent val="0"/>
          <c:showBubbleSize val="0"/>
        </c:dLbls>
        <c:marker val="1"/>
        <c:smooth val="0"/>
        <c:axId val="1877109776"/>
        <c:axId val="1877108816"/>
        <c:extLst>
          <c:ext xmlns:c15="http://schemas.microsoft.com/office/drawing/2012/chart" uri="{02D57815-91ED-43cb-92C2-25804820EDAC}">
            <c15:filteredLineSeries>
              <c15:ser>
                <c:idx val="1"/>
                <c:order val="0"/>
                <c:tx>
                  <c:strRef>
                    <c:extLst>
                      <c:ext uri="{02D57815-91ED-43cb-92C2-25804820EDAC}">
                        <c15:formulaRef>
                          <c15:sqref>'[charts for the deck.xlsx]trends plot'!$D$4</c15:sqref>
                        </c15:formulaRef>
                      </c:ext>
                    </c:extLst>
                    <c:strCache>
                      <c:ptCount val="1"/>
                      <c:pt idx="0">
                        <c:v>Generation as per MARKAL (PJ)</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cat>
                  <c:numRef>
                    <c:extLst>
                      <c:ext uri="{02D57815-91ED-43cb-92C2-25804820EDAC}">
                        <c15:formulaRef>
                          <c15:sqref>'[1]trends plot'!$C$6:$C$35</c15:sqref>
                        </c15:formulaRef>
                      </c:ext>
                    </c:extLst>
                    <c:numCache>
                      <c:formatCode>General</c:formatCode>
                      <c:ptCount val="30"/>
                      <c:pt idx="0">
                        <c:v>2021</c:v>
                      </c:pt>
                      <c:pt idx="1">
                        <c:v>2022</c:v>
                      </c:pt>
                      <c:pt idx="2">
                        <c:v>2023</c:v>
                      </c:pt>
                      <c:pt idx="3">
                        <c:v>2024</c:v>
                      </c:pt>
                      <c:pt idx="4">
                        <c:v>2025</c:v>
                      </c:pt>
                      <c:pt idx="5">
                        <c:v>2026</c:v>
                      </c:pt>
                      <c:pt idx="6">
                        <c:v>2027</c:v>
                      </c:pt>
                      <c:pt idx="7">
                        <c:v>2028</c:v>
                      </c:pt>
                      <c:pt idx="8">
                        <c:v>2029</c:v>
                      </c:pt>
                      <c:pt idx="9">
                        <c:v>2030</c:v>
                      </c:pt>
                      <c:pt idx="10">
                        <c:v>2031</c:v>
                      </c:pt>
                      <c:pt idx="11">
                        <c:v>2032</c:v>
                      </c:pt>
                      <c:pt idx="12">
                        <c:v>2033</c:v>
                      </c:pt>
                      <c:pt idx="13">
                        <c:v>2034</c:v>
                      </c:pt>
                      <c:pt idx="14">
                        <c:v>2035</c:v>
                      </c:pt>
                      <c:pt idx="15">
                        <c:v>2036</c:v>
                      </c:pt>
                      <c:pt idx="16">
                        <c:v>2037</c:v>
                      </c:pt>
                      <c:pt idx="17">
                        <c:v>2038</c:v>
                      </c:pt>
                      <c:pt idx="18">
                        <c:v>2039</c:v>
                      </c:pt>
                      <c:pt idx="19">
                        <c:v>2040</c:v>
                      </c:pt>
                      <c:pt idx="20">
                        <c:v>2041</c:v>
                      </c:pt>
                      <c:pt idx="21">
                        <c:v>2042</c:v>
                      </c:pt>
                      <c:pt idx="22">
                        <c:v>2043</c:v>
                      </c:pt>
                      <c:pt idx="23">
                        <c:v>2044</c:v>
                      </c:pt>
                      <c:pt idx="24">
                        <c:v>2045</c:v>
                      </c:pt>
                      <c:pt idx="25">
                        <c:v>2046</c:v>
                      </c:pt>
                      <c:pt idx="26">
                        <c:v>2047</c:v>
                      </c:pt>
                      <c:pt idx="27">
                        <c:v>2048</c:v>
                      </c:pt>
                      <c:pt idx="28">
                        <c:v>2049</c:v>
                      </c:pt>
                      <c:pt idx="29">
                        <c:v>2050</c:v>
                      </c:pt>
                    </c:numCache>
                  </c:numRef>
                </c:cat>
                <c:val>
                  <c:numRef>
                    <c:extLst>
                      <c:ext uri="{02D57815-91ED-43cb-92C2-25804820EDAC}">
                        <c15:formulaRef>
                          <c15:sqref>'[1]trends plot'!$D$6:$D$35</c15:sqref>
                        </c15:formulaRef>
                      </c:ext>
                    </c:extLst>
                    <c:numCache>
                      <c:formatCode>_(* #,##0_);_(* \(#,##0\);_(* "-"??_);_(@_)</c:formatCode>
                      <c:ptCount val="30"/>
                      <c:pt idx="0">
                        <c:v>13999.714</c:v>
                      </c:pt>
                      <c:pt idx="1">
                        <c:v>14038.948</c:v>
                      </c:pt>
                      <c:pt idx="2">
                        <c:v>14078.182000000001</c:v>
                      </c:pt>
                      <c:pt idx="3">
                        <c:v>14117.415999999999</c:v>
                      </c:pt>
                      <c:pt idx="4">
                        <c:v>14156.65</c:v>
                      </c:pt>
                      <c:pt idx="5">
                        <c:v>14291.575999999999</c:v>
                      </c:pt>
                      <c:pt idx="6">
                        <c:v>14426.502</c:v>
                      </c:pt>
                      <c:pt idx="7">
                        <c:v>14561.428</c:v>
                      </c:pt>
                      <c:pt idx="8">
                        <c:v>14696.353999999999</c:v>
                      </c:pt>
                      <c:pt idx="9">
                        <c:v>14831.28</c:v>
                      </c:pt>
                      <c:pt idx="10">
                        <c:v>15111.456</c:v>
                      </c:pt>
                      <c:pt idx="11">
                        <c:v>15391.632</c:v>
                      </c:pt>
                      <c:pt idx="12">
                        <c:v>15671.808000000001</c:v>
                      </c:pt>
                      <c:pt idx="13">
                        <c:v>15951.984</c:v>
                      </c:pt>
                      <c:pt idx="14">
                        <c:v>16232.16</c:v>
                      </c:pt>
                      <c:pt idx="15">
                        <c:v>16418.538</c:v>
                      </c:pt>
                      <c:pt idx="16">
                        <c:v>16604.916000000001</c:v>
                      </c:pt>
                      <c:pt idx="17">
                        <c:v>16791.294000000002</c:v>
                      </c:pt>
                      <c:pt idx="18">
                        <c:v>16977.671999999999</c:v>
                      </c:pt>
                      <c:pt idx="19">
                        <c:v>17164.05</c:v>
                      </c:pt>
                      <c:pt idx="20">
                        <c:v>17314.671999999999</c:v>
                      </c:pt>
                      <c:pt idx="21">
                        <c:v>17465.294000000002</c:v>
                      </c:pt>
                      <c:pt idx="22">
                        <c:v>17615.916000000001</c:v>
                      </c:pt>
                      <c:pt idx="23">
                        <c:v>17766.538</c:v>
                      </c:pt>
                      <c:pt idx="24">
                        <c:v>17917.16</c:v>
                      </c:pt>
                      <c:pt idx="25">
                        <c:v>18030.817999999999</c:v>
                      </c:pt>
                      <c:pt idx="26">
                        <c:v>18144.475999999999</c:v>
                      </c:pt>
                      <c:pt idx="27">
                        <c:v>18258.133999999998</c:v>
                      </c:pt>
                      <c:pt idx="28">
                        <c:v>18371.792000000001</c:v>
                      </c:pt>
                      <c:pt idx="29">
                        <c:v>18485.45</c:v>
                      </c:pt>
                    </c:numCache>
                  </c:numRef>
                </c:val>
                <c:smooth val="0"/>
                <c:extLst>
                  <c:ext xmlns:c16="http://schemas.microsoft.com/office/drawing/2014/chart" uri="{C3380CC4-5D6E-409C-BE32-E72D297353CC}">
                    <c16:uniqueId val="{00000002-F798-4573-90FC-5D6AF28E11D3}"/>
                  </c:ext>
                </c:extLst>
              </c15:ser>
            </c15:filteredLineSeries>
          </c:ext>
        </c:extLst>
      </c:lineChart>
      <c:lineChart>
        <c:grouping val="standard"/>
        <c:varyColors val="0"/>
        <c:ser>
          <c:idx val="0"/>
          <c:order val="1"/>
          <c:tx>
            <c:strRef>
              <c:f>'[charts for the deck.xlsx]trends plot'!$F$4</c:f>
              <c:strCache>
                <c:ptCount val="1"/>
                <c:pt idx="0">
                  <c:v>Southeast ISO modeled peak demand (GW)</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cat>
            <c:numRef>
              <c:f>'[1]trends plot'!$C$6:$C$35</c:f>
              <c:numCache>
                <c:formatCode>General</c:formatCode>
                <c:ptCount val="30"/>
                <c:pt idx="0">
                  <c:v>2021</c:v>
                </c:pt>
                <c:pt idx="1">
                  <c:v>2022</c:v>
                </c:pt>
                <c:pt idx="2">
                  <c:v>2023</c:v>
                </c:pt>
                <c:pt idx="3">
                  <c:v>2024</c:v>
                </c:pt>
                <c:pt idx="4">
                  <c:v>2025</c:v>
                </c:pt>
                <c:pt idx="5">
                  <c:v>2026</c:v>
                </c:pt>
                <c:pt idx="6">
                  <c:v>2027</c:v>
                </c:pt>
                <c:pt idx="7">
                  <c:v>2028</c:v>
                </c:pt>
                <c:pt idx="8">
                  <c:v>2029</c:v>
                </c:pt>
                <c:pt idx="9">
                  <c:v>2030</c:v>
                </c:pt>
                <c:pt idx="10">
                  <c:v>2031</c:v>
                </c:pt>
                <c:pt idx="11">
                  <c:v>2032</c:v>
                </c:pt>
                <c:pt idx="12">
                  <c:v>2033</c:v>
                </c:pt>
                <c:pt idx="13">
                  <c:v>2034</c:v>
                </c:pt>
                <c:pt idx="14">
                  <c:v>2035</c:v>
                </c:pt>
                <c:pt idx="15">
                  <c:v>2036</c:v>
                </c:pt>
                <c:pt idx="16">
                  <c:v>2037</c:v>
                </c:pt>
                <c:pt idx="17">
                  <c:v>2038</c:v>
                </c:pt>
                <c:pt idx="18">
                  <c:v>2039</c:v>
                </c:pt>
                <c:pt idx="19">
                  <c:v>2040</c:v>
                </c:pt>
                <c:pt idx="20">
                  <c:v>2041</c:v>
                </c:pt>
                <c:pt idx="21">
                  <c:v>2042</c:v>
                </c:pt>
                <c:pt idx="22">
                  <c:v>2043</c:v>
                </c:pt>
                <c:pt idx="23">
                  <c:v>2044</c:v>
                </c:pt>
                <c:pt idx="24">
                  <c:v>2045</c:v>
                </c:pt>
                <c:pt idx="25">
                  <c:v>2046</c:v>
                </c:pt>
                <c:pt idx="26">
                  <c:v>2047</c:v>
                </c:pt>
                <c:pt idx="27">
                  <c:v>2048</c:v>
                </c:pt>
                <c:pt idx="28">
                  <c:v>2049</c:v>
                </c:pt>
                <c:pt idx="29">
                  <c:v>2050</c:v>
                </c:pt>
              </c:numCache>
            </c:numRef>
          </c:cat>
          <c:val>
            <c:numRef>
              <c:f>'[1]trends plot'!$F$6:$F$35</c:f>
              <c:numCache>
                <c:formatCode>_(* #,##0_);_(* \(#,##0\);_(* "-"??_);_(@_)</c:formatCode>
                <c:ptCount val="30"/>
                <c:pt idx="0">
                  <c:v>128968.43220300002</c:v>
                </c:pt>
                <c:pt idx="1">
                  <c:v>129329.864405</c:v>
                </c:pt>
                <c:pt idx="2">
                  <c:v>129691.296608</c:v>
                </c:pt>
                <c:pt idx="3">
                  <c:v>130052.72881199999</c:v>
                </c:pt>
                <c:pt idx="4">
                  <c:v>130414.161016</c:v>
                </c:pt>
                <c:pt idx="5">
                  <c:v>131657.12888200002</c:v>
                </c:pt>
                <c:pt idx="6">
                  <c:v>132900.09675199998</c:v>
                </c:pt>
                <c:pt idx="7">
                  <c:v>134143.06462200001</c:v>
                </c:pt>
                <c:pt idx="8">
                  <c:v>135386.03249300001</c:v>
                </c:pt>
                <c:pt idx="9">
                  <c:v>136629.00036099998</c:v>
                </c:pt>
                <c:pt idx="10">
                  <c:v>139210.043049</c:v>
                </c:pt>
                <c:pt idx="11">
                  <c:v>141791.08573700002</c:v>
                </c:pt>
                <c:pt idx="12">
                  <c:v>144372.12842499997</c:v>
                </c:pt>
                <c:pt idx="13">
                  <c:v>146953.17111599998</c:v>
                </c:pt>
                <c:pt idx="14">
                  <c:v>149534.213804</c:v>
                </c:pt>
                <c:pt idx="15">
                  <c:v>151251.16877000002</c:v>
                </c:pt>
                <c:pt idx="16">
                  <c:v>152968.12373300001</c:v>
                </c:pt>
                <c:pt idx="17">
                  <c:v>154685.07869600001</c:v>
                </c:pt>
                <c:pt idx="18">
                  <c:v>156402.03366200003</c:v>
                </c:pt>
                <c:pt idx="19">
                  <c:v>158118.98862600001</c:v>
                </c:pt>
                <c:pt idx="20">
                  <c:v>159506.55148699999</c:v>
                </c:pt>
                <c:pt idx="21">
                  <c:v>160894.11434800003</c:v>
                </c:pt>
                <c:pt idx="22">
                  <c:v>162281.677207</c:v>
                </c:pt>
                <c:pt idx="23">
                  <c:v>163669.24006700001</c:v>
                </c:pt>
                <c:pt idx="24">
                  <c:v>165056.80292600003</c:v>
                </c:pt>
                <c:pt idx="25">
                  <c:v>166103.84532099997</c:v>
                </c:pt>
                <c:pt idx="26">
                  <c:v>167150.88771400001</c:v>
                </c:pt>
                <c:pt idx="27">
                  <c:v>168197.93010999996</c:v>
                </c:pt>
                <c:pt idx="28">
                  <c:v>169244.972503</c:v>
                </c:pt>
                <c:pt idx="29">
                  <c:v>170292.01489799999</c:v>
                </c:pt>
              </c:numCache>
            </c:numRef>
          </c:val>
          <c:smooth val="0"/>
          <c:extLst>
            <c:ext xmlns:c16="http://schemas.microsoft.com/office/drawing/2014/chart" uri="{C3380CC4-5D6E-409C-BE32-E72D297353CC}">
              <c16:uniqueId val="{00000000-F798-4573-90FC-5D6AF28E11D3}"/>
            </c:ext>
          </c:extLst>
        </c:ser>
        <c:ser>
          <c:idx val="2"/>
          <c:order val="2"/>
          <c:tx>
            <c:strRef>
              <c:f>'[charts for the deck.xlsx]trends plot'!$G$4</c:f>
              <c:strCache>
                <c:ptCount val="1"/>
                <c:pt idx="0">
                  <c:v>Southeast ISO online capacity (after allotments)</c:v>
                </c:pt>
              </c:strCache>
            </c:strRef>
          </c:tx>
          <c:spPr>
            <a:ln w="28575" cap="rnd">
              <a:solidFill>
                <a:schemeClr val="accent3"/>
              </a:solidFill>
              <a:round/>
            </a:ln>
            <a:effectLst/>
          </c:spPr>
          <c:marker>
            <c:symbol val="circle"/>
            <c:size val="5"/>
            <c:spPr>
              <a:solidFill>
                <a:schemeClr val="accent3"/>
              </a:solidFill>
              <a:ln w="9525">
                <a:solidFill>
                  <a:schemeClr val="accent3"/>
                </a:solidFill>
              </a:ln>
              <a:effectLst/>
            </c:spPr>
          </c:marker>
          <c:val>
            <c:numRef>
              <c:f>'[1]trends plot'!$G$6:$G$35</c:f>
              <c:numCache>
                <c:formatCode>_(* #,##0_);_(* \(#,##0\);_(* "-"??_);_(@_)</c:formatCode>
                <c:ptCount val="30"/>
                <c:pt idx="0">
                  <c:v>154765.36900000001</c:v>
                </c:pt>
                <c:pt idx="1">
                  <c:v>159516.79</c:v>
                </c:pt>
                <c:pt idx="2">
                  <c:v>161393.82199999999</c:v>
                </c:pt>
                <c:pt idx="3">
                  <c:v>160422.51699999999</c:v>
                </c:pt>
                <c:pt idx="4">
                  <c:v>152959.56400000001</c:v>
                </c:pt>
                <c:pt idx="5">
                  <c:v>148022.57</c:v>
                </c:pt>
                <c:pt idx="6">
                  <c:v>138512.283</c:v>
                </c:pt>
                <c:pt idx="7">
                  <c:v>135142.08300000001</c:v>
                </c:pt>
                <c:pt idx="8">
                  <c:v>135386.032492</c:v>
                </c:pt>
                <c:pt idx="9">
                  <c:v>136629.00036100001</c:v>
                </c:pt>
                <c:pt idx="10">
                  <c:v>139210.04305000001</c:v>
                </c:pt>
                <c:pt idx="11">
                  <c:v>141791.08573799999</c:v>
                </c:pt>
                <c:pt idx="12">
                  <c:v>144372.12842699999</c:v>
                </c:pt>
                <c:pt idx="13">
                  <c:v>146953.171115</c:v>
                </c:pt>
                <c:pt idx="14">
                  <c:v>149534.213804</c:v>
                </c:pt>
                <c:pt idx="15">
                  <c:v>151251.168768</c:v>
                </c:pt>
                <c:pt idx="16">
                  <c:v>152968.12373299999</c:v>
                </c:pt>
                <c:pt idx="17">
                  <c:v>154685.078698</c:v>
                </c:pt>
                <c:pt idx="18">
                  <c:v>156402.033662</c:v>
                </c:pt>
                <c:pt idx="19">
                  <c:v>158118.98862700001</c:v>
                </c:pt>
                <c:pt idx="20">
                  <c:v>159506.55148699999</c:v>
                </c:pt>
                <c:pt idx="21">
                  <c:v>160894.114347</c:v>
                </c:pt>
                <c:pt idx="22">
                  <c:v>162281.677207</c:v>
                </c:pt>
                <c:pt idx="23">
                  <c:v>163669.24006700001</c:v>
                </c:pt>
                <c:pt idx="24">
                  <c:v>165056.80292700001</c:v>
                </c:pt>
                <c:pt idx="25">
                  <c:v>166103.845321</c:v>
                </c:pt>
                <c:pt idx="26">
                  <c:v>167150.88771499999</c:v>
                </c:pt>
                <c:pt idx="27">
                  <c:v>168197.93010999999</c:v>
                </c:pt>
                <c:pt idx="28">
                  <c:v>169244.972504</c:v>
                </c:pt>
                <c:pt idx="29">
                  <c:v>170292.01489799999</c:v>
                </c:pt>
              </c:numCache>
            </c:numRef>
          </c:val>
          <c:smooth val="0"/>
          <c:extLst>
            <c:ext xmlns:c16="http://schemas.microsoft.com/office/drawing/2014/chart" uri="{C3380CC4-5D6E-409C-BE32-E72D297353CC}">
              <c16:uniqueId val="{00000001-F798-4573-90FC-5D6AF28E11D3}"/>
            </c:ext>
          </c:extLst>
        </c:ser>
        <c:dLbls>
          <c:showLegendKey val="0"/>
          <c:showVal val="0"/>
          <c:showCatName val="0"/>
          <c:showSerName val="0"/>
          <c:showPercent val="0"/>
          <c:showBubbleSize val="0"/>
        </c:dLbls>
        <c:marker val="1"/>
        <c:smooth val="0"/>
        <c:axId val="1883759008"/>
        <c:axId val="1883755168"/>
      </c:lineChart>
      <c:catAx>
        <c:axId val="18771097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en-US"/>
          </a:p>
        </c:txPr>
        <c:crossAx val="1877108816"/>
        <c:crosses val="autoZero"/>
        <c:auto val="1"/>
        <c:lblAlgn val="ctr"/>
        <c:lblOffset val="100"/>
        <c:noMultiLvlLbl val="0"/>
      </c:catAx>
      <c:valAx>
        <c:axId val="1877108816"/>
        <c:scaling>
          <c:orientation val="minMax"/>
          <c:min val="12000"/>
        </c:scaling>
        <c:delete val="1"/>
        <c:axPos val="l"/>
        <c:majorGridlines>
          <c:spPr>
            <a:ln w="9525" cap="flat" cmpd="sng" algn="ctr">
              <a:solidFill>
                <a:schemeClr val="tx1">
                  <a:lumMod val="15000"/>
                  <a:lumOff val="85000"/>
                </a:schemeClr>
              </a:solidFill>
              <a:round/>
            </a:ln>
            <a:effectLst/>
          </c:spPr>
        </c:majorGridlines>
        <c:numFmt formatCode="_(* #,##0_);_(* \(#,##0\);_(* &quot;-&quot;??_);_(@_)" sourceLinked="1"/>
        <c:majorTickMark val="none"/>
        <c:minorTickMark val="none"/>
        <c:tickLblPos val="nextTo"/>
        <c:crossAx val="1877109776"/>
        <c:crosses val="autoZero"/>
        <c:crossBetween val="between"/>
      </c:valAx>
      <c:valAx>
        <c:axId val="1883755168"/>
        <c:scaling>
          <c:orientation val="minMax"/>
          <c:min val="120000"/>
        </c:scaling>
        <c:delete val="0"/>
        <c:axPos val="r"/>
        <c:title>
          <c:tx>
            <c:rich>
              <a:bodyPr rot="-540000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r>
                  <a:rPr lang="en-US" dirty="0"/>
                  <a:t>Gigawatt</a:t>
                </a:r>
              </a:p>
            </c:rich>
          </c:tx>
          <c:overlay val="0"/>
          <c:spPr>
            <a:noFill/>
            <a:ln>
              <a:noFill/>
            </a:ln>
            <a:effectLst/>
          </c:spPr>
          <c:txPr>
            <a:bodyPr rot="-540000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endParaRPr lang="en-US"/>
            </a:p>
          </c:txPr>
        </c:title>
        <c:numFmt formatCode="_(* #,##0_);_(* \(#,##0\);_(* &quot;-&quot;??_);_(@_)" sourceLinked="1"/>
        <c:majorTickMark val="out"/>
        <c:minorTickMark val="none"/>
        <c:tickLblPos val="nextTo"/>
        <c:spPr>
          <a:noFill/>
          <a:ln>
            <a:noFill/>
          </a:ln>
          <a:effectLst/>
        </c:spPr>
        <c:txPr>
          <a:bodyPr rot="-6000000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en-US"/>
          </a:p>
        </c:txPr>
        <c:crossAx val="1883759008"/>
        <c:crosses val="max"/>
        <c:crossBetween val="between"/>
        <c:dispUnits>
          <c:builtInUnit val="thousands"/>
        </c:dispUnits>
      </c:valAx>
      <c:catAx>
        <c:axId val="1883759008"/>
        <c:scaling>
          <c:orientation val="minMax"/>
        </c:scaling>
        <c:delete val="1"/>
        <c:axPos val="b"/>
        <c:numFmt formatCode="General" sourceLinked="1"/>
        <c:majorTickMark val="out"/>
        <c:minorTickMark val="none"/>
        <c:tickLblPos val="nextTo"/>
        <c:crossAx val="1883755168"/>
        <c:crosses val="autoZero"/>
        <c:auto val="1"/>
        <c:lblAlgn val="ctr"/>
        <c:lblOffset val="100"/>
        <c:noMultiLvlLbl val="0"/>
      </c:catAx>
      <c:spPr>
        <a:noFill/>
        <a:ln>
          <a:noFill/>
        </a:ln>
        <a:effectLst/>
      </c:spPr>
    </c:plotArea>
    <c:legend>
      <c:legendPos val="r"/>
      <c:overlay val="0"/>
      <c:spPr>
        <a:noFill/>
        <a:ln>
          <a:noFill/>
        </a:ln>
        <a:effectLst/>
      </c:spPr>
      <c:txPr>
        <a:bodyPr rot="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b="1"/>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080" b="1" i="0" u="none" strike="noStrike" kern="1200" spc="0" baseline="0">
                <a:solidFill>
                  <a:schemeClr val="tx1">
                    <a:lumMod val="65000"/>
                    <a:lumOff val="35000"/>
                  </a:schemeClr>
                </a:solidFill>
                <a:latin typeface="+mn-lt"/>
                <a:ea typeface="+mn-ea"/>
                <a:cs typeface="+mn-cs"/>
              </a:defRPr>
            </a:pPr>
            <a:r>
              <a:rPr lang="en-US"/>
              <a:t>Night-time average capacity factors </a:t>
            </a:r>
          </a:p>
        </c:rich>
      </c:tx>
      <c:overlay val="0"/>
      <c:spPr>
        <a:noFill/>
        <a:ln>
          <a:noFill/>
        </a:ln>
        <a:effectLst/>
      </c:spPr>
      <c:txPr>
        <a:bodyPr rot="0" spcFirstLastPara="1" vertOverflow="ellipsis" vert="horz" wrap="square" anchor="ctr" anchorCtr="1"/>
        <a:lstStyle/>
        <a:p>
          <a:pPr>
            <a:defRPr sz="108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'[charts for the deck.xlsx]compared CFs'!$B$3:$B$4</c:f>
              <c:strCache>
                <c:ptCount val="2"/>
                <c:pt idx="0">
                  <c:v>I-N</c:v>
                </c:pt>
                <c:pt idx="1">
                  <c:v>MARKAL</c:v>
                </c:pt>
              </c:strCache>
            </c:strRef>
          </c:tx>
          <c:spPr>
            <a:solidFill>
              <a:schemeClr val="accent1"/>
            </a:solidFill>
            <a:ln>
              <a:noFill/>
            </a:ln>
            <a:effectLst/>
          </c:spPr>
          <c:invertIfNegative val="0"/>
          <c:cat>
            <c:strRef>
              <c:f>'[1]compared CFs'!$A$5:$A$13</c:f>
              <c:strCache>
                <c:ptCount val="8"/>
                <c:pt idx="0">
                  <c:v>Advanced Coal</c:v>
                </c:pt>
                <c:pt idx="1">
                  <c:v>Conventional Hydro</c:v>
                </c:pt>
                <c:pt idx="2">
                  <c:v>Natural Gas Combined Cycle</c:v>
                </c:pt>
                <c:pt idx="3">
                  <c:v>Nuclear</c:v>
                </c:pt>
                <c:pt idx="4">
                  <c:v>Solar PV</c:v>
                </c:pt>
                <c:pt idx="5">
                  <c:v>Solar Thermal</c:v>
                </c:pt>
                <c:pt idx="6">
                  <c:v>ST Coal</c:v>
                </c:pt>
                <c:pt idx="7">
                  <c:v>Wind</c:v>
                </c:pt>
              </c:strCache>
              <c:extLst/>
            </c:strRef>
          </c:cat>
          <c:val>
            <c:numRef>
              <c:f>'[1]compared CFs'!$B$5:$B$13</c:f>
              <c:numCache>
                <c:formatCode>General</c:formatCode>
                <c:ptCount val="8"/>
                <c:pt idx="0">
                  <c:v>85</c:v>
                </c:pt>
                <c:pt idx="1">
                  <c:v>59.385000000000005</c:v>
                </c:pt>
                <c:pt idx="2">
                  <c:v>0</c:v>
                </c:pt>
                <c:pt idx="3">
                  <c:v>93</c:v>
                </c:pt>
                <c:pt idx="4">
                  <c:v>0</c:v>
                </c:pt>
                <c:pt idx="5">
                  <c:v>20.335000000000001</c:v>
                </c:pt>
                <c:pt idx="6">
                  <c:v>0</c:v>
                </c:pt>
                <c:pt idx="7">
                  <c:v>31.100000000000009</c:v>
                </c:pt>
              </c:numCache>
              <c:extLst/>
            </c:numRef>
          </c:val>
          <c:extLst>
            <c:ext xmlns:c16="http://schemas.microsoft.com/office/drawing/2014/chart" uri="{C3380CC4-5D6E-409C-BE32-E72D297353CC}">
              <c16:uniqueId val="{00000000-5C2E-4587-9988-BE67415ECA91}"/>
            </c:ext>
          </c:extLst>
        </c:ser>
        <c:ser>
          <c:idx val="1"/>
          <c:order val="1"/>
          <c:tx>
            <c:strRef>
              <c:f>'[charts for the deck.xlsx]compared CFs'!$C$3:$C$4</c:f>
              <c:strCache>
                <c:ptCount val="2"/>
                <c:pt idx="0">
                  <c:v>I-N</c:v>
                </c:pt>
                <c:pt idx="1">
                  <c:v>PROMOD</c:v>
                </c:pt>
              </c:strCache>
            </c:strRef>
          </c:tx>
          <c:spPr>
            <a:solidFill>
              <a:schemeClr val="accent2"/>
            </a:solidFill>
            <a:ln>
              <a:noFill/>
            </a:ln>
            <a:effectLst/>
          </c:spPr>
          <c:invertIfNegative val="0"/>
          <c:cat>
            <c:strRef>
              <c:f>'[1]compared CFs'!$A$5:$A$13</c:f>
              <c:strCache>
                <c:ptCount val="8"/>
                <c:pt idx="0">
                  <c:v>Advanced Coal</c:v>
                </c:pt>
                <c:pt idx="1">
                  <c:v>Conventional Hydro</c:v>
                </c:pt>
                <c:pt idx="2">
                  <c:v>Natural Gas Combined Cycle</c:v>
                </c:pt>
                <c:pt idx="3">
                  <c:v>Nuclear</c:v>
                </c:pt>
                <c:pt idx="4">
                  <c:v>Solar PV</c:v>
                </c:pt>
                <c:pt idx="5">
                  <c:v>Solar Thermal</c:v>
                </c:pt>
                <c:pt idx="6">
                  <c:v>ST Coal</c:v>
                </c:pt>
                <c:pt idx="7">
                  <c:v>Wind</c:v>
                </c:pt>
              </c:strCache>
              <c:extLst/>
            </c:strRef>
          </c:cat>
          <c:val>
            <c:numRef>
              <c:f>'[1]compared CFs'!$C$5:$C$13</c:f>
              <c:numCache>
                <c:formatCode>General</c:formatCode>
                <c:ptCount val="8"/>
                <c:pt idx="0">
                  <c:v>72.073666843287498</c:v>
                </c:pt>
                <c:pt idx="1">
                  <c:v>10.579022434250101</c:v>
                </c:pt>
                <c:pt idx="2">
                  <c:v>59.469358444706202</c:v>
                </c:pt>
                <c:pt idx="3">
                  <c:v>87.270528217120798</c:v>
                </c:pt>
                <c:pt idx="4">
                  <c:v>1.2986860781864001E-3</c:v>
                </c:pt>
                <c:pt idx="5">
                  <c:v>21.311499651487001</c:v>
                </c:pt>
                <c:pt idx="6">
                  <c:v>72.073666843287498</c:v>
                </c:pt>
                <c:pt idx="7">
                  <c:v>48.852070566821396</c:v>
                </c:pt>
              </c:numCache>
              <c:extLst/>
            </c:numRef>
          </c:val>
          <c:extLst>
            <c:ext xmlns:c16="http://schemas.microsoft.com/office/drawing/2014/chart" uri="{C3380CC4-5D6E-409C-BE32-E72D297353CC}">
              <c16:uniqueId val="{00000001-5C2E-4587-9988-BE67415ECA91}"/>
            </c:ext>
          </c:extLst>
        </c:ser>
        <c:dLbls>
          <c:showLegendKey val="0"/>
          <c:showVal val="0"/>
          <c:showCatName val="0"/>
          <c:showSerName val="0"/>
          <c:showPercent val="0"/>
          <c:showBubbleSize val="0"/>
        </c:dLbls>
        <c:gapWidth val="219"/>
        <c:axId val="1244509023"/>
        <c:axId val="1244510463"/>
      </c:barChart>
      <c:catAx>
        <c:axId val="124450902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1" i="0" u="none" strike="noStrike" kern="1200" baseline="0">
                <a:solidFill>
                  <a:schemeClr val="tx1">
                    <a:lumMod val="65000"/>
                    <a:lumOff val="35000"/>
                  </a:schemeClr>
                </a:solidFill>
                <a:latin typeface="+mn-lt"/>
                <a:ea typeface="+mn-ea"/>
                <a:cs typeface="+mn-cs"/>
              </a:defRPr>
            </a:pPr>
            <a:endParaRPr lang="en-US"/>
          </a:p>
        </c:txPr>
        <c:crossAx val="1244510463"/>
        <c:crosses val="autoZero"/>
        <c:auto val="1"/>
        <c:lblAlgn val="ctr"/>
        <c:lblOffset val="100"/>
        <c:noMultiLvlLbl val="0"/>
      </c:catAx>
      <c:valAx>
        <c:axId val="1244510463"/>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r>
                  <a:rPr lang="en-US"/>
                  <a:t>Capacity factor (%)</a:t>
                </a:r>
              </a:p>
            </c:rich>
          </c:tx>
          <c:overlay val="0"/>
          <c:spPr>
            <a:noFill/>
            <a:ln>
              <a:noFill/>
            </a:ln>
            <a:effectLst/>
          </c:spPr>
          <c:txPr>
            <a:bodyPr rot="-540000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en-US"/>
          </a:p>
        </c:txPr>
        <c:crossAx val="1244509023"/>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900" b="1"/>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100" b="1" i="0" u="none" strike="noStrike" kern="1200" spc="0" baseline="0">
                <a:solidFill>
                  <a:schemeClr val="tx1">
                    <a:lumMod val="65000"/>
                    <a:lumOff val="35000"/>
                  </a:schemeClr>
                </a:solidFill>
                <a:latin typeface="+mn-lt"/>
                <a:ea typeface="+mn-ea"/>
                <a:cs typeface="+mn-cs"/>
              </a:defRPr>
            </a:pPr>
            <a:r>
              <a:rPr lang="en-US" sz="1100"/>
              <a:t>Peak-time average capacity factors</a:t>
            </a:r>
          </a:p>
        </c:rich>
      </c:tx>
      <c:overlay val="0"/>
      <c:spPr>
        <a:noFill/>
        <a:ln>
          <a:noFill/>
        </a:ln>
        <a:effectLst/>
      </c:spPr>
      <c:txPr>
        <a:bodyPr rot="0" spcFirstLastPara="1" vertOverflow="ellipsis" vert="horz" wrap="square" anchor="ctr" anchorCtr="1"/>
        <a:lstStyle/>
        <a:p>
          <a:pPr>
            <a:defRPr sz="11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'[charts for the deck.xlsx]compared CFs'!$D$3:$D$4</c:f>
              <c:strCache>
                <c:ptCount val="2"/>
                <c:pt idx="0">
                  <c:v>I-P</c:v>
                </c:pt>
                <c:pt idx="1">
                  <c:v>MARKAL</c:v>
                </c:pt>
              </c:strCache>
            </c:strRef>
          </c:tx>
          <c:spPr>
            <a:solidFill>
              <a:schemeClr val="accent1"/>
            </a:solidFill>
            <a:ln>
              <a:noFill/>
            </a:ln>
            <a:effectLst/>
          </c:spPr>
          <c:invertIfNegative val="0"/>
          <c:cat>
            <c:strRef>
              <c:f>'[1]compared CFs'!$A$5:$A$13</c:f>
              <c:strCache>
                <c:ptCount val="8"/>
                <c:pt idx="0">
                  <c:v>Advanced Coal</c:v>
                </c:pt>
                <c:pt idx="1">
                  <c:v>Conventional Hydro</c:v>
                </c:pt>
                <c:pt idx="2">
                  <c:v>Natural Gas Combined Cycle</c:v>
                </c:pt>
                <c:pt idx="3">
                  <c:v>Nuclear</c:v>
                </c:pt>
                <c:pt idx="4">
                  <c:v>Solar PV</c:v>
                </c:pt>
                <c:pt idx="5">
                  <c:v>Solar Thermal</c:v>
                </c:pt>
                <c:pt idx="6">
                  <c:v>ST Coal</c:v>
                </c:pt>
                <c:pt idx="7">
                  <c:v>Wind</c:v>
                </c:pt>
              </c:strCache>
              <c:extLst/>
            </c:strRef>
          </c:cat>
          <c:val>
            <c:numRef>
              <c:f>'[1]compared CFs'!$D$5:$D$13</c:f>
              <c:numCache>
                <c:formatCode>General</c:formatCode>
                <c:ptCount val="8"/>
                <c:pt idx="0">
                  <c:v>85</c:v>
                </c:pt>
                <c:pt idx="1">
                  <c:v>0</c:v>
                </c:pt>
                <c:pt idx="2">
                  <c:v>0</c:v>
                </c:pt>
                <c:pt idx="3">
                  <c:v>93</c:v>
                </c:pt>
                <c:pt idx="4">
                  <c:v>45.458235294117657</c:v>
                </c:pt>
                <c:pt idx="5">
                  <c:v>40.678750000000001</c:v>
                </c:pt>
                <c:pt idx="6">
                  <c:v>0</c:v>
                </c:pt>
                <c:pt idx="7">
                  <c:v>40.009583333333332</c:v>
                </c:pt>
              </c:numCache>
              <c:extLst/>
            </c:numRef>
          </c:val>
          <c:extLst>
            <c:ext xmlns:c16="http://schemas.microsoft.com/office/drawing/2014/chart" uri="{C3380CC4-5D6E-409C-BE32-E72D297353CC}">
              <c16:uniqueId val="{00000000-01A6-434E-9197-4DFEE62DD172}"/>
            </c:ext>
          </c:extLst>
        </c:ser>
        <c:ser>
          <c:idx val="1"/>
          <c:order val="1"/>
          <c:tx>
            <c:strRef>
              <c:f>'[charts for the deck.xlsx]compared CFs'!$E$3:$E$4</c:f>
              <c:strCache>
                <c:ptCount val="2"/>
                <c:pt idx="0">
                  <c:v>I-P</c:v>
                </c:pt>
                <c:pt idx="1">
                  <c:v>PROMOD</c:v>
                </c:pt>
              </c:strCache>
            </c:strRef>
          </c:tx>
          <c:spPr>
            <a:solidFill>
              <a:schemeClr val="accent2"/>
            </a:solidFill>
            <a:ln>
              <a:noFill/>
            </a:ln>
            <a:effectLst/>
          </c:spPr>
          <c:invertIfNegative val="0"/>
          <c:cat>
            <c:strRef>
              <c:f>'[1]compared CFs'!$A$5:$A$13</c:f>
              <c:strCache>
                <c:ptCount val="8"/>
                <c:pt idx="0">
                  <c:v>Advanced Coal</c:v>
                </c:pt>
                <c:pt idx="1">
                  <c:v>Conventional Hydro</c:v>
                </c:pt>
                <c:pt idx="2">
                  <c:v>Natural Gas Combined Cycle</c:v>
                </c:pt>
                <c:pt idx="3">
                  <c:v>Nuclear</c:v>
                </c:pt>
                <c:pt idx="4">
                  <c:v>Solar PV</c:v>
                </c:pt>
                <c:pt idx="5">
                  <c:v>Solar Thermal</c:v>
                </c:pt>
                <c:pt idx="6">
                  <c:v>ST Coal</c:v>
                </c:pt>
                <c:pt idx="7">
                  <c:v>Wind</c:v>
                </c:pt>
              </c:strCache>
              <c:extLst/>
            </c:strRef>
          </c:cat>
          <c:val>
            <c:numRef>
              <c:f>'[1]compared CFs'!$E$5:$E$13</c:f>
              <c:numCache>
                <c:formatCode>General</c:formatCode>
                <c:ptCount val="8"/>
                <c:pt idx="0">
                  <c:v>89.902757188251599</c:v>
                </c:pt>
                <c:pt idx="1">
                  <c:v>40.626513420900004</c:v>
                </c:pt>
                <c:pt idx="2">
                  <c:v>95.857631972333508</c:v>
                </c:pt>
                <c:pt idx="3">
                  <c:v>100.00009407556401</c:v>
                </c:pt>
                <c:pt idx="4">
                  <c:v>88.794949960184098</c:v>
                </c:pt>
                <c:pt idx="5">
                  <c:v>99.9999842101887</c:v>
                </c:pt>
                <c:pt idx="6">
                  <c:v>89.902757188251599</c:v>
                </c:pt>
                <c:pt idx="7">
                  <c:v>99.945508904706003</c:v>
                </c:pt>
              </c:numCache>
              <c:extLst/>
            </c:numRef>
          </c:val>
          <c:extLst>
            <c:ext xmlns:c16="http://schemas.microsoft.com/office/drawing/2014/chart" uri="{C3380CC4-5D6E-409C-BE32-E72D297353CC}">
              <c16:uniqueId val="{00000001-01A6-434E-9197-4DFEE62DD172}"/>
            </c:ext>
          </c:extLst>
        </c:ser>
        <c:dLbls>
          <c:showLegendKey val="0"/>
          <c:showVal val="0"/>
          <c:showCatName val="0"/>
          <c:showSerName val="0"/>
          <c:showPercent val="0"/>
          <c:showBubbleSize val="0"/>
        </c:dLbls>
        <c:gapWidth val="219"/>
        <c:axId val="1244509023"/>
        <c:axId val="1244510463"/>
      </c:barChart>
      <c:catAx>
        <c:axId val="124450902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1" i="0" u="none" strike="noStrike" kern="1200" baseline="0">
                <a:solidFill>
                  <a:schemeClr val="tx1">
                    <a:lumMod val="65000"/>
                    <a:lumOff val="35000"/>
                  </a:schemeClr>
                </a:solidFill>
                <a:latin typeface="+mn-lt"/>
                <a:ea typeface="+mn-ea"/>
                <a:cs typeface="+mn-cs"/>
              </a:defRPr>
            </a:pPr>
            <a:endParaRPr lang="en-US"/>
          </a:p>
        </c:txPr>
        <c:crossAx val="1244510463"/>
        <c:crosses val="autoZero"/>
        <c:auto val="1"/>
        <c:lblAlgn val="ctr"/>
        <c:lblOffset val="100"/>
        <c:noMultiLvlLbl val="0"/>
      </c:catAx>
      <c:valAx>
        <c:axId val="1244510463"/>
        <c:scaling>
          <c:orientation val="minMax"/>
          <c:max val="10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r>
                  <a:rPr lang="en-US"/>
                  <a:t>Capacity factor (%)</a:t>
                </a:r>
              </a:p>
            </c:rich>
          </c:tx>
          <c:overlay val="0"/>
          <c:spPr>
            <a:noFill/>
            <a:ln>
              <a:noFill/>
            </a:ln>
            <a:effectLst/>
          </c:spPr>
          <c:txPr>
            <a:bodyPr rot="-540000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en-US"/>
          </a:p>
        </c:txPr>
        <c:crossAx val="1244509023"/>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b="1"/>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lgn="ctr" rtl="0">
              <a:defRPr/>
            </a:pPr>
            <a:r>
              <a:rPr lang="en-US" dirty="0"/>
              <a:t>Net CO</a:t>
            </a:r>
            <a:r>
              <a:rPr lang="en-US" baseline="-25000" dirty="0"/>
              <a:t>2</a:t>
            </a:r>
            <a:r>
              <a:rPr lang="en-US" dirty="0"/>
              <a:t> emissions by year, by sector</a:t>
            </a:r>
          </a:p>
        </c:rich>
      </c:tx>
      <c:layout>
        <c:manualLayout>
          <c:xMode val="edge"/>
          <c:yMode val="edge"/>
          <c:x val="0.23729632824439906"/>
          <c:y val="1.1439478310651776E-2"/>
        </c:manualLayout>
      </c:layout>
      <c:overlay val="0"/>
      <c:spPr>
        <a:noFill/>
        <a:ln w="25400">
          <a:noFill/>
        </a:ln>
      </c:spPr>
    </c:title>
    <c:autoTitleDeleted val="0"/>
    <c:plotArea>
      <c:layout>
        <c:manualLayout>
          <c:layoutTarget val="inner"/>
          <c:xMode val="edge"/>
          <c:yMode val="edge"/>
          <c:x val="0.10615834418142217"/>
          <c:y val="7.6586725678897974E-2"/>
          <c:w val="0.71449613611437612"/>
          <c:h val="0.87382903879970664"/>
        </c:manualLayout>
      </c:layout>
      <c:barChart>
        <c:barDir val="col"/>
        <c:grouping val="stacked"/>
        <c:varyColors val="0"/>
        <c:ser>
          <c:idx val="5"/>
          <c:order val="0"/>
          <c:tx>
            <c:v>LULUCF</c:v>
          </c:tx>
          <c:spPr>
            <a:solidFill>
              <a:schemeClr val="accent5"/>
            </a:solidFill>
          </c:spPr>
          <c:invertIfNegative val="0"/>
          <c:cat>
            <c:strLit>
              <c:ptCount val="13"/>
              <c:pt idx="0">
                <c:v>2015</c:v>
              </c:pt>
              <c:pt idx="1">
                <c:v>2020</c:v>
              </c:pt>
              <c:pt idx="2">
                <c:v>2025</c:v>
              </c:pt>
              <c:pt idx="3">
                <c:v>2030</c:v>
              </c:pt>
              <c:pt idx="4">
                <c:v>2035</c:v>
              </c:pt>
              <c:pt idx="5">
                <c:v>2040</c:v>
              </c:pt>
              <c:pt idx="6">
                <c:v>2045</c:v>
              </c:pt>
              <c:pt idx="7">
                <c:v>2050</c:v>
              </c:pt>
              <c:pt idx="8">
                <c:v>2055</c:v>
              </c:pt>
              <c:pt idx="9">
                <c:v>2060</c:v>
              </c:pt>
              <c:pt idx="10">
                <c:v>2065</c:v>
              </c:pt>
              <c:pt idx="11">
                <c:v>2070</c:v>
              </c:pt>
              <c:pt idx="12">
                <c:v>2075</c:v>
              </c:pt>
              <c:extLst>
                <c:ext xmlns:c15="http://schemas.microsoft.com/office/drawing/2012/chart" uri="{02D57815-91ED-43cb-92C2-25804820EDAC}">
                  <c15:autoCat val="1"/>
                </c:ext>
              </c:extLst>
            </c:strLit>
          </c:cat>
          <c:val>
            <c:numRef>
              <c:f>'[050ref22_MARKAL charts for final presentation.xlsx]data'!$C$124:$Q$124</c:f>
              <c:numCache>
                <c:formatCode>General</c:formatCode>
                <c:ptCount val="13"/>
                <c:pt idx="0">
                  <c:v>-733530</c:v>
                </c:pt>
                <c:pt idx="1">
                  <c:v>-738850</c:v>
                </c:pt>
                <c:pt idx="2">
                  <c:v>-744210</c:v>
                </c:pt>
                <c:pt idx="3">
                  <c:v>-749610</c:v>
                </c:pt>
                <c:pt idx="4">
                  <c:v>-755050</c:v>
                </c:pt>
                <c:pt idx="5">
                  <c:v>-760530</c:v>
                </c:pt>
                <c:pt idx="6">
                  <c:v>-766040</c:v>
                </c:pt>
                <c:pt idx="7">
                  <c:v>-771600</c:v>
                </c:pt>
                <c:pt idx="8">
                  <c:v>-777200</c:v>
                </c:pt>
                <c:pt idx="9">
                  <c:v>-782840</c:v>
                </c:pt>
                <c:pt idx="10">
                  <c:v>-788520</c:v>
                </c:pt>
                <c:pt idx="11">
                  <c:v>-794240</c:v>
                </c:pt>
                <c:pt idx="12">
                  <c:v>-800000</c:v>
                </c:pt>
              </c:numCache>
              <c:extLst/>
            </c:numRef>
          </c:val>
          <c:extLst>
            <c:ext xmlns:c16="http://schemas.microsoft.com/office/drawing/2014/chart" uri="{C3380CC4-5D6E-409C-BE32-E72D297353CC}">
              <c16:uniqueId val="{00000000-D871-4489-9A19-99462963D71E}"/>
            </c:ext>
          </c:extLst>
        </c:ser>
        <c:ser>
          <c:idx val="4"/>
          <c:order val="1"/>
          <c:tx>
            <c:v>Resources</c:v>
          </c:tx>
          <c:spPr>
            <a:solidFill>
              <a:schemeClr val="accent2"/>
            </a:solidFill>
            <a:ln w="25400">
              <a:noFill/>
            </a:ln>
          </c:spPr>
          <c:invertIfNegative val="0"/>
          <c:cat>
            <c:numRef>
              <c:f>'[050ref22_MARKAL charts for final presentation.xlsx]data'!$C$1:$Q$1</c:f>
              <c:numCache>
                <c:formatCode>General</c:formatCode>
                <c:ptCount val="13"/>
                <c:pt idx="0">
                  <c:v>2015</c:v>
                </c:pt>
                <c:pt idx="1">
                  <c:v>2020</c:v>
                </c:pt>
                <c:pt idx="2">
                  <c:v>2025</c:v>
                </c:pt>
                <c:pt idx="3">
                  <c:v>2030</c:v>
                </c:pt>
                <c:pt idx="4">
                  <c:v>2035</c:v>
                </c:pt>
                <c:pt idx="5">
                  <c:v>2040</c:v>
                </c:pt>
                <c:pt idx="6">
                  <c:v>2045</c:v>
                </c:pt>
                <c:pt idx="7">
                  <c:v>2050</c:v>
                </c:pt>
                <c:pt idx="8">
                  <c:v>2055</c:v>
                </c:pt>
                <c:pt idx="9">
                  <c:v>2060</c:v>
                </c:pt>
                <c:pt idx="10">
                  <c:v>2065</c:v>
                </c:pt>
                <c:pt idx="11">
                  <c:v>2070</c:v>
                </c:pt>
                <c:pt idx="12">
                  <c:v>2075</c:v>
                </c:pt>
              </c:numCache>
              <c:extLst/>
            </c:numRef>
          </c:cat>
          <c:val>
            <c:numRef>
              <c:f>'[050ref22_MARKAL charts for final presentation.xlsx]data'!$C$123:$Q$123</c:f>
              <c:numCache>
                <c:formatCode>General</c:formatCode>
                <c:ptCount val="13"/>
                <c:pt idx="0">
                  <c:v>223991</c:v>
                </c:pt>
                <c:pt idx="1">
                  <c:v>256599</c:v>
                </c:pt>
                <c:pt idx="2">
                  <c:v>253526</c:v>
                </c:pt>
                <c:pt idx="3">
                  <c:v>233057</c:v>
                </c:pt>
                <c:pt idx="4">
                  <c:v>218079</c:v>
                </c:pt>
                <c:pt idx="5">
                  <c:v>203013</c:v>
                </c:pt>
                <c:pt idx="6">
                  <c:v>191932</c:v>
                </c:pt>
                <c:pt idx="7">
                  <c:v>183957</c:v>
                </c:pt>
                <c:pt idx="8">
                  <c:v>186860</c:v>
                </c:pt>
                <c:pt idx="9">
                  <c:v>177832</c:v>
                </c:pt>
                <c:pt idx="10">
                  <c:v>177403</c:v>
                </c:pt>
                <c:pt idx="11">
                  <c:v>176632</c:v>
                </c:pt>
                <c:pt idx="12">
                  <c:v>177835</c:v>
                </c:pt>
              </c:numCache>
              <c:extLst/>
            </c:numRef>
          </c:val>
          <c:extLst>
            <c:ext xmlns:c16="http://schemas.microsoft.com/office/drawing/2014/chart" uri="{C3380CC4-5D6E-409C-BE32-E72D297353CC}">
              <c16:uniqueId val="{00000001-D871-4489-9A19-99462963D71E}"/>
            </c:ext>
          </c:extLst>
        </c:ser>
        <c:ser>
          <c:idx val="3"/>
          <c:order val="2"/>
          <c:tx>
            <c:v>Transportation</c:v>
          </c:tx>
          <c:spPr>
            <a:solidFill>
              <a:schemeClr val="accent6"/>
            </a:solidFill>
            <a:ln w="25400">
              <a:noFill/>
            </a:ln>
          </c:spPr>
          <c:invertIfNegative val="0"/>
          <c:cat>
            <c:numRef>
              <c:f>'[050ref22_MARKAL charts for final presentation.xlsx]data'!$C$1:$Q$1</c:f>
              <c:numCache>
                <c:formatCode>General</c:formatCode>
                <c:ptCount val="13"/>
                <c:pt idx="0">
                  <c:v>2015</c:v>
                </c:pt>
                <c:pt idx="1">
                  <c:v>2020</c:v>
                </c:pt>
                <c:pt idx="2">
                  <c:v>2025</c:v>
                </c:pt>
                <c:pt idx="3">
                  <c:v>2030</c:v>
                </c:pt>
                <c:pt idx="4">
                  <c:v>2035</c:v>
                </c:pt>
                <c:pt idx="5">
                  <c:v>2040</c:v>
                </c:pt>
                <c:pt idx="6">
                  <c:v>2045</c:v>
                </c:pt>
                <c:pt idx="7">
                  <c:v>2050</c:v>
                </c:pt>
                <c:pt idx="8">
                  <c:v>2055</c:v>
                </c:pt>
                <c:pt idx="9">
                  <c:v>2060</c:v>
                </c:pt>
                <c:pt idx="10">
                  <c:v>2065</c:v>
                </c:pt>
                <c:pt idx="11">
                  <c:v>2070</c:v>
                </c:pt>
                <c:pt idx="12">
                  <c:v>2075</c:v>
                </c:pt>
              </c:numCache>
              <c:extLst/>
            </c:numRef>
          </c:cat>
          <c:val>
            <c:numRef>
              <c:f>'[050ref22_MARKAL charts for final presentation.xlsx]data'!$C$122:$Q$122</c:f>
              <c:numCache>
                <c:formatCode>General</c:formatCode>
                <c:ptCount val="13"/>
                <c:pt idx="0">
                  <c:v>1864769.5</c:v>
                </c:pt>
                <c:pt idx="1">
                  <c:v>1719785</c:v>
                </c:pt>
                <c:pt idx="2">
                  <c:v>1409617.25</c:v>
                </c:pt>
                <c:pt idx="3">
                  <c:v>1271841.8799999999</c:v>
                </c:pt>
                <c:pt idx="4">
                  <c:v>1159652.25</c:v>
                </c:pt>
                <c:pt idx="5">
                  <c:v>994884.25</c:v>
                </c:pt>
                <c:pt idx="6">
                  <c:v>925728</c:v>
                </c:pt>
                <c:pt idx="7">
                  <c:v>762371.75</c:v>
                </c:pt>
                <c:pt idx="8">
                  <c:v>694269</c:v>
                </c:pt>
                <c:pt idx="9">
                  <c:v>620774.93999999994</c:v>
                </c:pt>
                <c:pt idx="10">
                  <c:v>601014.12</c:v>
                </c:pt>
                <c:pt idx="11">
                  <c:v>609790.25</c:v>
                </c:pt>
                <c:pt idx="12">
                  <c:v>619001.62</c:v>
                </c:pt>
              </c:numCache>
              <c:extLst/>
            </c:numRef>
          </c:val>
          <c:extLst>
            <c:ext xmlns:c16="http://schemas.microsoft.com/office/drawing/2014/chart" uri="{C3380CC4-5D6E-409C-BE32-E72D297353CC}">
              <c16:uniqueId val="{00000002-D871-4489-9A19-99462963D71E}"/>
            </c:ext>
          </c:extLst>
        </c:ser>
        <c:ser>
          <c:idx val="2"/>
          <c:order val="3"/>
          <c:tx>
            <c:v>Residential</c:v>
          </c:tx>
          <c:spPr>
            <a:solidFill>
              <a:schemeClr val="bg2">
                <a:lumMod val="40000"/>
                <a:lumOff val="60000"/>
              </a:schemeClr>
            </a:solidFill>
            <a:ln w="25400">
              <a:noFill/>
            </a:ln>
          </c:spPr>
          <c:invertIfNegative val="0"/>
          <c:cat>
            <c:numRef>
              <c:f>'[050ref22_MARKAL charts for final presentation.xlsx]data'!$C$1:$Q$1</c:f>
              <c:numCache>
                <c:formatCode>General</c:formatCode>
                <c:ptCount val="13"/>
                <c:pt idx="0">
                  <c:v>2015</c:v>
                </c:pt>
                <c:pt idx="1">
                  <c:v>2020</c:v>
                </c:pt>
                <c:pt idx="2">
                  <c:v>2025</c:v>
                </c:pt>
                <c:pt idx="3">
                  <c:v>2030</c:v>
                </c:pt>
                <c:pt idx="4">
                  <c:v>2035</c:v>
                </c:pt>
                <c:pt idx="5">
                  <c:v>2040</c:v>
                </c:pt>
                <c:pt idx="6">
                  <c:v>2045</c:v>
                </c:pt>
                <c:pt idx="7">
                  <c:v>2050</c:v>
                </c:pt>
                <c:pt idx="8">
                  <c:v>2055</c:v>
                </c:pt>
                <c:pt idx="9">
                  <c:v>2060</c:v>
                </c:pt>
                <c:pt idx="10">
                  <c:v>2065</c:v>
                </c:pt>
                <c:pt idx="11">
                  <c:v>2070</c:v>
                </c:pt>
                <c:pt idx="12">
                  <c:v>2075</c:v>
                </c:pt>
              </c:numCache>
              <c:extLst/>
            </c:numRef>
          </c:cat>
          <c:val>
            <c:numRef>
              <c:f>'[050ref22_MARKAL charts for final presentation.xlsx]data'!$C$121:$Q$121</c:f>
              <c:numCache>
                <c:formatCode>General</c:formatCode>
                <c:ptCount val="13"/>
                <c:pt idx="0">
                  <c:v>191059.72</c:v>
                </c:pt>
                <c:pt idx="1">
                  <c:v>168057.42</c:v>
                </c:pt>
                <c:pt idx="2">
                  <c:v>114327.12</c:v>
                </c:pt>
                <c:pt idx="3">
                  <c:v>53462.03</c:v>
                </c:pt>
                <c:pt idx="4">
                  <c:v>42261.26</c:v>
                </c:pt>
                <c:pt idx="5">
                  <c:v>35763.040000000001</c:v>
                </c:pt>
                <c:pt idx="6">
                  <c:v>36121.75</c:v>
                </c:pt>
                <c:pt idx="7">
                  <c:v>36489.25</c:v>
                </c:pt>
                <c:pt idx="8">
                  <c:v>36865.83</c:v>
                </c:pt>
                <c:pt idx="9">
                  <c:v>38269.199999999997</c:v>
                </c:pt>
                <c:pt idx="10">
                  <c:v>39725.97</c:v>
                </c:pt>
                <c:pt idx="11">
                  <c:v>41238.21</c:v>
                </c:pt>
                <c:pt idx="12">
                  <c:v>42808.03</c:v>
                </c:pt>
              </c:numCache>
              <c:extLst/>
            </c:numRef>
          </c:val>
          <c:extLst>
            <c:ext xmlns:c16="http://schemas.microsoft.com/office/drawing/2014/chart" uri="{C3380CC4-5D6E-409C-BE32-E72D297353CC}">
              <c16:uniqueId val="{00000003-D871-4489-9A19-99462963D71E}"/>
            </c:ext>
          </c:extLst>
        </c:ser>
        <c:ser>
          <c:idx val="1"/>
          <c:order val="4"/>
          <c:tx>
            <c:v>Commercial</c:v>
          </c:tx>
          <c:spPr>
            <a:solidFill>
              <a:schemeClr val="accent4"/>
            </a:solidFill>
            <a:ln w="25400">
              <a:noFill/>
            </a:ln>
          </c:spPr>
          <c:invertIfNegative val="0"/>
          <c:cat>
            <c:numRef>
              <c:f>'[050ref22_MARKAL charts for final presentation.xlsx]data'!$C$1:$Q$1</c:f>
              <c:numCache>
                <c:formatCode>General</c:formatCode>
                <c:ptCount val="13"/>
                <c:pt idx="0">
                  <c:v>2015</c:v>
                </c:pt>
                <c:pt idx="1">
                  <c:v>2020</c:v>
                </c:pt>
                <c:pt idx="2">
                  <c:v>2025</c:v>
                </c:pt>
                <c:pt idx="3">
                  <c:v>2030</c:v>
                </c:pt>
                <c:pt idx="4">
                  <c:v>2035</c:v>
                </c:pt>
                <c:pt idx="5">
                  <c:v>2040</c:v>
                </c:pt>
                <c:pt idx="6">
                  <c:v>2045</c:v>
                </c:pt>
                <c:pt idx="7">
                  <c:v>2050</c:v>
                </c:pt>
                <c:pt idx="8">
                  <c:v>2055</c:v>
                </c:pt>
                <c:pt idx="9">
                  <c:v>2060</c:v>
                </c:pt>
                <c:pt idx="10">
                  <c:v>2065</c:v>
                </c:pt>
                <c:pt idx="11">
                  <c:v>2070</c:v>
                </c:pt>
                <c:pt idx="12">
                  <c:v>2075</c:v>
                </c:pt>
              </c:numCache>
              <c:extLst/>
            </c:numRef>
          </c:cat>
          <c:val>
            <c:numRef>
              <c:f>'[050ref22_MARKAL charts for final presentation.xlsx]data'!$C$120:$Q$120</c:f>
              <c:numCache>
                <c:formatCode>General</c:formatCode>
                <c:ptCount val="13"/>
                <c:pt idx="0">
                  <c:v>199941.19</c:v>
                </c:pt>
                <c:pt idx="1">
                  <c:v>208065.92000000001</c:v>
                </c:pt>
                <c:pt idx="2">
                  <c:v>208193.72</c:v>
                </c:pt>
                <c:pt idx="3">
                  <c:v>202131.14</c:v>
                </c:pt>
                <c:pt idx="4">
                  <c:v>193820.47</c:v>
                </c:pt>
                <c:pt idx="5">
                  <c:v>177925.53</c:v>
                </c:pt>
                <c:pt idx="6">
                  <c:v>174498.97</c:v>
                </c:pt>
                <c:pt idx="7">
                  <c:v>173308.34</c:v>
                </c:pt>
                <c:pt idx="8">
                  <c:v>173504.44</c:v>
                </c:pt>
                <c:pt idx="9">
                  <c:v>183131.16</c:v>
                </c:pt>
                <c:pt idx="10">
                  <c:v>194994.09</c:v>
                </c:pt>
                <c:pt idx="11">
                  <c:v>207604.2</c:v>
                </c:pt>
                <c:pt idx="12">
                  <c:v>221272.5</c:v>
                </c:pt>
              </c:numCache>
              <c:extLst/>
            </c:numRef>
          </c:val>
          <c:extLst>
            <c:ext xmlns:c16="http://schemas.microsoft.com/office/drawing/2014/chart" uri="{C3380CC4-5D6E-409C-BE32-E72D297353CC}">
              <c16:uniqueId val="{00000004-D871-4489-9A19-99462963D71E}"/>
            </c:ext>
          </c:extLst>
        </c:ser>
        <c:ser>
          <c:idx val="0"/>
          <c:order val="5"/>
          <c:tx>
            <c:v>Industry</c:v>
          </c:tx>
          <c:spPr>
            <a:solidFill>
              <a:schemeClr val="accent3"/>
            </a:solidFill>
            <a:ln w="25400">
              <a:noFill/>
            </a:ln>
          </c:spPr>
          <c:invertIfNegative val="0"/>
          <c:cat>
            <c:numRef>
              <c:f>'[050ref22_MARKAL charts for final presentation.xlsx]data'!$C$1:$Q$1</c:f>
              <c:numCache>
                <c:formatCode>General</c:formatCode>
                <c:ptCount val="13"/>
                <c:pt idx="0">
                  <c:v>2015</c:v>
                </c:pt>
                <c:pt idx="1">
                  <c:v>2020</c:v>
                </c:pt>
                <c:pt idx="2">
                  <c:v>2025</c:v>
                </c:pt>
                <c:pt idx="3">
                  <c:v>2030</c:v>
                </c:pt>
                <c:pt idx="4">
                  <c:v>2035</c:v>
                </c:pt>
                <c:pt idx="5">
                  <c:v>2040</c:v>
                </c:pt>
                <c:pt idx="6">
                  <c:v>2045</c:v>
                </c:pt>
                <c:pt idx="7">
                  <c:v>2050</c:v>
                </c:pt>
                <c:pt idx="8">
                  <c:v>2055</c:v>
                </c:pt>
                <c:pt idx="9">
                  <c:v>2060</c:v>
                </c:pt>
                <c:pt idx="10">
                  <c:v>2065</c:v>
                </c:pt>
                <c:pt idx="11">
                  <c:v>2070</c:v>
                </c:pt>
                <c:pt idx="12">
                  <c:v>2075</c:v>
                </c:pt>
              </c:numCache>
              <c:extLst/>
            </c:numRef>
          </c:cat>
          <c:val>
            <c:numRef>
              <c:f>'[050ref22_MARKAL charts for final presentation.xlsx]data'!$C$119:$Q$119</c:f>
              <c:numCache>
                <c:formatCode>General</c:formatCode>
                <c:ptCount val="13"/>
                <c:pt idx="0">
                  <c:v>651006.38</c:v>
                </c:pt>
                <c:pt idx="1">
                  <c:v>716770</c:v>
                </c:pt>
                <c:pt idx="2">
                  <c:v>727110.31</c:v>
                </c:pt>
                <c:pt idx="3">
                  <c:v>617300.81000000006</c:v>
                </c:pt>
                <c:pt idx="4">
                  <c:v>637761.43999999994</c:v>
                </c:pt>
                <c:pt idx="5">
                  <c:v>473168.03</c:v>
                </c:pt>
                <c:pt idx="6">
                  <c:v>328151.5</c:v>
                </c:pt>
                <c:pt idx="7">
                  <c:v>301002.94</c:v>
                </c:pt>
                <c:pt idx="8">
                  <c:v>370053.06</c:v>
                </c:pt>
                <c:pt idx="9">
                  <c:v>289482.65999999997</c:v>
                </c:pt>
                <c:pt idx="10">
                  <c:v>312994.31</c:v>
                </c:pt>
                <c:pt idx="11">
                  <c:v>328500.44</c:v>
                </c:pt>
                <c:pt idx="12">
                  <c:v>348630.16</c:v>
                </c:pt>
              </c:numCache>
              <c:extLst/>
            </c:numRef>
          </c:val>
          <c:extLst>
            <c:ext xmlns:c16="http://schemas.microsoft.com/office/drawing/2014/chart" uri="{C3380CC4-5D6E-409C-BE32-E72D297353CC}">
              <c16:uniqueId val="{00000005-D871-4489-9A19-99462963D71E}"/>
            </c:ext>
          </c:extLst>
        </c:ser>
        <c:ser>
          <c:idx val="6"/>
          <c:order val="6"/>
          <c:tx>
            <c:v>Electricity</c:v>
          </c:tx>
          <c:spPr>
            <a:solidFill>
              <a:schemeClr val="accent1"/>
            </a:solidFill>
          </c:spPr>
          <c:invertIfNegative val="0"/>
          <c:cat>
            <c:numRef>
              <c:f>'[050ref22_MARKAL charts for final presentation.xlsx]data'!$C$1:$Q$1</c:f>
              <c:numCache>
                <c:formatCode>General</c:formatCode>
                <c:ptCount val="13"/>
                <c:pt idx="0">
                  <c:v>2015</c:v>
                </c:pt>
                <c:pt idx="1">
                  <c:v>2020</c:v>
                </c:pt>
                <c:pt idx="2">
                  <c:v>2025</c:v>
                </c:pt>
                <c:pt idx="3">
                  <c:v>2030</c:v>
                </c:pt>
                <c:pt idx="4">
                  <c:v>2035</c:v>
                </c:pt>
                <c:pt idx="5">
                  <c:v>2040</c:v>
                </c:pt>
                <c:pt idx="6">
                  <c:v>2045</c:v>
                </c:pt>
                <c:pt idx="7">
                  <c:v>2050</c:v>
                </c:pt>
                <c:pt idx="8">
                  <c:v>2055</c:v>
                </c:pt>
                <c:pt idx="9">
                  <c:v>2060</c:v>
                </c:pt>
                <c:pt idx="10">
                  <c:v>2065</c:v>
                </c:pt>
                <c:pt idx="11">
                  <c:v>2070</c:v>
                </c:pt>
                <c:pt idx="12">
                  <c:v>2075</c:v>
                </c:pt>
              </c:numCache>
              <c:extLst/>
            </c:numRef>
          </c:cat>
          <c:val>
            <c:numRef>
              <c:f>'[050ref22_MARKAL charts for final presentation.xlsx]data'!$C$118:$Q$118</c:f>
              <c:numCache>
                <c:formatCode>General</c:formatCode>
                <c:ptCount val="13"/>
                <c:pt idx="0">
                  <c:v>1973573.62</c:v>
                </c:pt>
                <c:pt idx="1">
                  <c:v>1427544</c:v>
                </c:pt>
                <c:pt idx="2">
                  <c:v>1387321.75</c:v>
                </c:pt>
                <c:pt idx="3">
                  <c:v>444869.75</c:v>
                </c:pt>
                <c:pt idx="4">
                  <c:v>-530134.38</c:v>
                </c:pt>
                <c:pt idx="5">
                  <c:v>-675736.62</c:v>
                </c:pt>
                <c:pt idx="6">
                  <c:v>-684451.75</c:v>
                </c:pt>
                <c:pt idx="7">
                  <c:v>-693172.38</c:v>
                </c:pt>
                <c:pt idx="8">
                  <c:v>-690463.56</c:v>
                </c:pt>
                <c:pt idx="9">
                  <c:v>-511086.06</c:v>
                </c:pt>
                <c:pt idx="10">
                  <c:v>-521787.09</c:v>
                </c:pt>
                <c:pt idx="11">
                  <c:v>-540629.75</c:v>
                </c:pt>
                <c:pt idx="12">
                  <c:v>-552735.68999999994</c:v>
                </c:pt>
              </c:numCache>
              <c:extLst/>
            </c:numRef>
          </c:val>
          <c:extLst>
            <c:ext xmlns:c16="http://schemas.microsoft.com/office/drawing/2014/chart" uri="{C3380CC4-5D6E-409C-BE32-E72D297353CC}">
              <c16:uniqueId val="{00000006-D871-4489-9A19-99462963D71E}"/>
            </c:ext>
          </c:extLst>
        </c:ser>
        <c:ser>
          <c:idx val="7"/>
          <c:order val="7"/>
          <c:tx>
            <c:v>DAC</c:v>
          </c:tx>
          <c:invertIfNegative val="0"/>
          <c:cat>
            <c:strLit>
              <c:ptCount val="13"/>
              <c:pt idx="0">
                <c:v>2015</c:v>
              </c:pt>
              <c:pt idx="1">
                <c:v>2020</c:v>
              </c:pt>
              <c:pt idx="2">
                <c:v>2025</c:v>
              </c:pt>
              <c:pt idx="3">
                <c:v>2030</c:v>
              </c:pt>
              <c:pt idx="4">
                <c:v>2035</c:v>
              </c:pt>
              <c:pt idx="5">
                <c:v>2040</c:v>
              </c:pt>
              <c:pt idx="6">
                <c:v>2045</c:v>
              </c:pt>
              <c:pt idx="7">
                <c:v>2050</c:v>
              </c:pt>
              <c:pt idx="8">
                <c:v>2055</c:v>
              </c:pt>
              <c:pt idx="9">
                <c:v>2060</c:v>
              </c:pt>
              <c:pt idx="10">
                <c:v>2065</c:v>
              </c:pt>
              <c:pt idx="11">
                <c:v>2070</c:v>
              </c:pt>
              <c:pt idx="12">
                <c:v>2075</c:v>
              </c:pt>
              <c:extLst>
                <c:ext xmlns:c15="http://schemas.microsoft.com/office/drawing/2012/chart" uri="{02D57815-91ED-43cb-92C2-25804820EDAC}">
                  <c15:autoCat val="1"/>
                </c:ext>
              </c:extLst>
            </c:strLit>
          </c:cat>
          <c:val>
            <c:numRef>
              <c:f>'[050ref22_MARKAL charts for final presentation.xlsx]data'!$C$126:$Q$126</c:f>
              <c:numCache>
                <c:formatCode>General</c:formatCode>
                <c:ptCount val="13"/>
                <c:pt idx="0">
                  <c:v>0</c:v>
                </c:pt>
                <c:pt idx="1">
                  <c:v>0</c:v>
                </c:pt>
                <c:pt idx="2">
                  <c:v>0</c:v>
                </c:pt>
                <c:pt idx="3">
                  <c:v>0</c:v>
                </c:pt>
                <c:pt idx="4">
                  <c:v>0</c:v>
                </c:pt>
                <c:pt idx="5">
                  <c:v>0</c:v>
                </c:pt>
                <c:pt idx="6">
                  <c:v>0</c:v>
                </c:pt>
                <c:pt idx="7">
                  <c:v>0</c:v>
                </c:pt>
                <c:pt idx="8">
                  <c:v>0</c:v>
                </c:pt>
                <c:pt idx="9">
                  <c:v>-20987</c:v>
                </c:pt>
                <c:pt idx="10">
                  <c:v>-20987</c:v>
                </c:pt>
                <c:pt idx="11">
                  <c:v>-33606</c:v>
                </c:pt>
                <c:pt idx="12">
                  <c:v>-61137</c:v>
                </c:pt>
              </c:numCache>
              <c:extLst/>
            </c:numRef>
          </c:val>
          <c:extLst>
            <c:ext xmlns:c16="http://schemas.microsoft.com/office/drawing/2014/chart" uri="{C3380CC4-5D6E-409C-BE32-E72D297353CC}">
              <c16:uniqueId val="{00000007-D871-4489-9A19-99462963D71E}"/>
            </c:ext>
          </c:extLst>
        </c:ser>
        <c:dLbls>
          <c:showLegendKey val="0"/>
          <c:showVal val="0"/>
          <c:showCatName val="0"/>
          <c:showSerName val="0"/>
          <c:showPercent val="0"/>
          <c:showBubbleSize val="0"/>
        </c:dLbls>
        <c:gapWidth val="150"/>
        <c:overlap val="100"/>
        <c:axId val="786234176"/>
        <c:axId val="1"/>
      </c:barChart>
      <c:catAx>
        <c:axId val="786234176"/>
        <c:scaling>
          <c:orientation val="minMax"/>
        </c:scaling>
        <c:delete val="0"/>
        <c:axPos val="b"/>
        <c:numFmt formatCode="General" sourceLinked="1"/>
        <c:majorTickMark val="out"/>
        <c:minorTickMark val="none"/>
        <c:tickLblPos val="low"/>
        <c:spPr>
          <a:ln w="3175">
            <a:solidFill>
              <a:srgbClr val="000000"/>
            </a:solidFill>
            <a:prstDash val="solid"/>
          </a:ln>
        </c:spPr>
        <c:txPr>
          <a:bodyPr rot="0" vert="horz"/>
          <a:lstStyle/>
          <a:p>
            <a:pPr>
              <a:defRPr sz="1000" b="1"/>
            </a:pPr>
            <a:endParaRPr lang="en-US"/>
          </a:p>
        </c:txPr>
        <c:crossAx val="1"/>
        <c:crosses val="autoZero"/>
        <c:auto val="1"/>
        <c:lblAlgn val="ctr"/>
        <c:lblOffset val="100"/>
        <c:tickLblSkip val="1"/>
        <c:tickMarkSkip val="1"/>
        <c:noMultiLvlLbl val="0"/>
      </c:catAx>
      <c:valAx>
        <c:axId val="1"/>
        <c:scaling>
          <c:orientation val="minMax"/>
        </c:scaling>
        <c:delete val="0"/>
        <c:axPos val="l"/>
        <c:majorGridlines>
          <c:spPr>
            <a:ln w="3175">
              <a:solidFill>
                <a:srgbClr val="C0C0C0"/>
              </a:solidFill>
              <a:prstDash val="solid"/>
            </a:ln>
          </c:spPr>
        </c:majorGridlines>
        <c:title>
          <c:tx>
            <c:rich>
              <a:bodyPr/>
              <a:lstStyle/>
              <a:p>
                <a:pPr>
                  <a:defRPr/>
                </a:pPr>
                <a:r>
                  <a:rPr lang="en-US" dirty="0"/>
                  <a:t>Quantity (Million metric tons)</a:t>
                </a:r>
              </a:p>
            </c:rich>
          </c:tx>
          <c:layout>
            <c:manualLayout>
              <c:xMode val="edge"/>
              <c:yMode val="edge"/>
              <c:x val="1.4428346456692914E-2"/>
              <c:y val="0.38336060933559779"/>
            </c:manualLayout>
          </c:layout>
          <c:overlay val="0"/>
          <c:spPr>
            <a:noFill/>
            <a:ln w="25400">
              <a:noFill/>
            </a:ln>
          </c:spPr>
        </c:title>
        <c:numFmt formatCode="_(* #,##0_);_(* \(#,##0\);_(* &quot;-&quot;??_);_(@_)" sourceLinked="0"/>
        <c:majorTickMark val="out"/>
        <c:minorTickMark val="none"/>
        <c:tickLblPos val="nextTo"/>
        <c:spPr>
          <a:ln w="3175">
            <a:solidFill>
              <a:srgbClr val="000000"/>
            </a:solidFill>
            <a:prstDash val="solid"/>
          </a:ln>
        </c:spPr>
        <c:txPr>
          <a:bodyPr rot="0" vert="horz"/>
          <a:lstStyle/>
          <a:p>
            <a:pPr>
              <a:defRPr/>
            </a:pPr>
            <a:endParaRPr lang="en-US"/>
          </a:p>
        </c:txPr>
        <c:crossAx val="786234176"/>
        <c:crosses val="autoZero"/>
        <c:crossBetween val="between"/>
        <c:dispUnits>
          <c:builtInUnit val="thousands"/>
        </c:dispUnits>
      </c:valAx>
      <c:spPr>
        <a:noFill/>
        <a:ln w="12700">
          <a:solidFill>
            <a:srgbClr val="808080"/>
          </a:solidFill>
          <a:prstDash val="solid"/>
        </a:ln>
      </c:spPr>
    </c:plotArea>
    <c:legend>
      <c:legendPos val="r"/>
      <c:layout>
        <c:manualLayout>
          <c:xMode val="edge"/>
          <c:yMode val="edge"/>
          <c:x val="0.82578372703412073"/>
          <c:y val="0.15678108863843004"/>
          <c:w val="0.16725296004666085"/>
          <c:h val="0.70413943355119823"/>
        </c:manualLayout>
      </c:layout>
      <c:overlay val="0"/>
      <c:spPr>
        <a:solidFill>
          <a:srgbClr val="FFFFFF"/>
        </a:solidFill>
        <a:ln w="3175">
          <a:noFill/>
          <a:prstDash val="solid"/>
        </a:ln>
      </c:spPr>
    </c:legend>
    <c:plotVisOnly val="1"/>
    <c:dispBlanksAs val="zero"/>
    <c:showDLblsOverMax val="0"/>
  </c:chart>
  <c:spPr>
    <a:solidFill>
      <a:srgbClr val="FFFFFF"/>
    </a:solidFill>
    <a:ln w="9525">
      <a:noFill/>
    </a:ln>
  </c:spPr>
  <c:txPr>
    <a:bodyPr/>
    <a:lstStyle/>
    <a:p>
      <a:pPr>
        <a:defRPr lang="en-US" sz="1000" b="1" i="0" u="none" strike="noStrike" kern="1200" baseline="0">
          <a:solidFill>
            <a:srgbClr val="383838">
              <a:lumMod val="65000"/>
              <a:lumOff val="35000"/>
            </a:srgbClr>
          </a:solidFill>
          <a:latin typeface="+mn-lt"/>
          <a:ea typeface="+mn-ea"/>
          <a:cs typeface="+mn-cs"/>
        </a:defRPr>
      </a:pPr>
      <a:endParaRPr lang="en-US"/>
    </a:p>
  </c:txPr>
  <c:externalData r:id="rId1">
    <c:autoUpdate val="0"/>
  </c:externalData>
</c:chartSpace>
</file>

<file path=ppt/charts/colors1.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511B9BE-A726-40FB-A0FE-3E846435AF5A}" type="datetimeFigureOut">
              <a:rPr lang="en-US" smtClean="0"/>
              <a:t>1/27/2025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C940FB3-3203-4804-BAE3-5D3E3A58C4AB}" type="slidenum">
              <a:rPr lang="en-US" smtClean="0"/>
              <a:t>‹#›</a:t>
            </a:fld>
            <a:endParaRPr lang="en-US" dirty="0"/>
          </a:p>
        </p:txBody>
      </p:sp>
    </p:spTree>
    <p:extLst>
      <p:ext uri="{BB962C8B-B14F-4D97-AF65-F5344CB8AC3E}">
        <p14:creationId xmlns:p14="http://schemas.microsoft.com/office/powerpoint/2010/main" val="10365447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MARKAL is a nine-region model. Emissions regulations are based on a cap-and-trade scheme nationwide. </a:t>
            </a:r>
          </a:p>
        </p:txBody>
      </p:sp>
      <p:sp>
        <p:nvSpPr>
          <p:cNvPr id="4" name="Slide Number Placeholder 3"/>
          <p:cNvSpPr>
            <a:spLocks noGrp="1"/>
          </p:cNvSpPr>
          <p:nvPr>
            <p:ph type="sldNum" sz="quarter" idx="5"/>
          </p:nvPr>
        </p:nvSpPr>
        <p:spPr/>
        <p:txBody>
          <a:bodyPr/>
          <a:lstStyle/>
          <a:p>
            <a:fld id="{8C940FB3-3203-4804-BAE3-5D3E3A58C4AB}" type="slidenum">
              <a:rPr lang="en-US" smtClean="0"/>
              <a:t>5</a:t>
            </a:fld>
            <a:endParaRPr lang="en-US" dirty="0"/>
          </a:p>
        </p:txBody>
      </p:sp>
    </p:spTree>
    <p:extLst>
      <p:ext uri="{BB962C8B-B14F-4D97-AF65-F5344CB8AC3E}">
        <p14:creationId xmlns:p14="http://schemas.microsoft.com/office/powerpoint/2010/main" val="24150125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Certain additions (MW) are available from PROMOD.</a:t>
            </a:r>
          </a:p>
          <a:p>
            <a:pPr lvl="1"/>
            <a:r>
              <a:rPr lang="en-US" dirty="0"/>
              <a:t>This capacity is one of the three types: (i) existing but not online yet (January 1, 2022), (ii) under construction, or (iii) planned.</a:t>
            </a:r>
          </a:p>
          <a:p>
            <a:pPr lvl="1"/>
            <a:r>
              <a:rPr lang="en-US" dirty="0"/>
              <a:t>Areas with certain additions of solar will seek new solar first and other offerings from census regions later.</a:t>
            </a:r>
          </a:p>
          <a:p>
            <a:pPr lvl="0"/>
            <a:r>
              <a:rPr lang="en-US" dirty="0"/>
              <a:t>MARKAL generation data change patterns are used to model peak demand on the PROMOD side.</a:t>
            </a:r>
          </a:p>
        </p:txBody>
      </p:sp>
      <p:sp>
        <p:nvSpPr>
          <p:cNvPr id="4" name="Slide Number Placeholder 3"/>
          <p:cNvSpPr>
            <a:spLocks noGrp="1"/>
          </p:cNvSpPr>
          <p:nvPr>
            <p:ph type="sldNum" sz="quarter" idx="5"/>
          </p:nvPr>
        </p:nvSpPr>
        <p:spPr/>
        <p:txBody>
          <a:bodyPr/>
          <a:lstStyle/>
          <a:p>
            <a:fld id="{8C940FB3-3203-4804-BAE3-5D3E3A58C4AB}" type="slidenum">
              <a:rPr lang="en-US" smtClean="0"/>
              <a:t>6</a:t>
            </a:fld>
            <a:endParaRPr lang="en-US" dirty="0"/>
          </a:p>
        </p:txBody>
      </p:sp>
    </p:spTree>
    <p:extLst>
      <p:ext uri="{BB962C8B-B14F-4D97-AF65-F5344CB8AC3E}">
        <p14:creationId xmlns:p14="http://schemas.microsoft.com/office/powerpoint/2010/main" val="4854079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twelve time slices are – Summer {AM, PM, Night, Peak}; Winter {AM, PM, Night, Peak}; Intermediate {AM, PM, Night, Peak}</a:t>
            </a:r>
          </a:p>
        </p:txBody>
      </p:sp>
      <p:sp>
        <p:nvSpPr>
          <p:cNvPr id="4" name="Slide Number Placeholder 3"/>
          <p:cNvSpPr>
            <a:spLocks noGrp="1"/>
          </p:cNvSpPr>
          <p:nvPr>
            <p:ph type="sldNum" sz="quarter" idx="5"/>
          </p:nvPr>
        </p:nvSpPr>
        <p:spPr/>
        <p:txBody>
          <a:bodyPr/>
          <a:lstStyle/>
          <a:p>
            <a:fld id="{8C940FB3-3203-4804-BAE3-5D3E3A58C4AB}" type="slidenum">
              <a:rPr lang="en-US" smtClean="0"/>
              <a:t>7</a:t>
            </a:fld>
            <a:endParaRPr lang="en-US" dirty="0"/>
          </a:p>
        </p:txBody>
      </p:sp>
    </p:spTree>
    <p:extLst>
      <p:ext uri="{BB962C8B-B14F-4D97-AF65-F5344CB8AC3E}">
        <p14:creationId xmlns:p14="http://schemas.microsoft.com/office/powerpoint/2010/main" val="19440612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combined heat and power, and residential and commercial solar technologies are excluded from this analysis.</a:t>
            </a:r>
          </a:p>
        </p:txBody>
      </p:sp>
      <p:sp>
        <p:nvSpPr>
          <p:cNvPr id="4" name="Slide Number Placeholder 3"/>
          <p:cNvSpPr>
            <a:spLocks noGrp="1"/>
          </p:cNvSpPr>
          <p:nvPr>
            <p:ph type="sldNum" sz="quarter" idx="5"/>
          </p:nvPr>
        </p:nvSpPr>
        <p:spPr/>
        <p:txBody>
          <a:bodyPr/>
          <a:lstStyle/>
          <a:p>
            <a:fld id="{B39D2141-7E48-48AC-8B77-9986E8293233}" type="slidenum">
              <a:rPr lang="en-US" smtClean="0"/>
              <a:t>8</a:t>
            </a:fld>
            <a:endParaRPr lang="en-US" dirty="0"/>
          </a:p>
        </p:txBody>
      </p:sp>
    </p:spTree>
    <p:extLst>
      <p:ext uri="{BB962C8B-B14F-4D97-AF65-F5344CB8AC3E}">
        <p14:creationId xmlns:p14="http://schemas.microsoft.com/office/powerpoint/2010/main" val="18967809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Purpose: all resources are dispatchable. We stopped at energy.</a:t>
            </a:r>
          </a:p>
        </p:txBody>
      </p:sp>
      <p:sp>
        <p:nvSpPr>
          <p:cNvPr id="4" name="Slide Number Placeholder 3"/>
          <p:cNvSpPr>
            <a:spLocks noGrp="1"/>
          </p:cNvSpPr>
          <p:nvPr>
            <p:ph type="sldNum" sz="quarter" idx="5"/>
          </p:nvPr>
        </p:nvSpPr>
        <p:spPr/>
        <p:txBody>
          <a:bodyPr/>
          <a:lstStyle/>
          <a:p>
            <a:fld id="{8C940FB3-3203-4804-BAE3-5D3E3A58C4AB}" type="slidenum">
              <a:rPr lang="en-US" smtClean="0"/>
              <a:t>12</a:t>
            </a:fld>
            <a:endParaRPr lang="en-US" dirty="0"/>
          </a:p>
        </p:txBody>
      </p:sp>
    </p:spTree>
    <p:extLst>
      <p:ext uri="{BB962C8B-B14F-4D97-AF65-F5344CB8AC3E}">
        <p14:creationId xmlns:p14="http://schemas.microsoft.com/office/powerpoint/2010/main" val="26438437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lgn="l" rtl="0" eaLnBrk="1" fontAlgn="auto" hangingPunct="1">
              <a:lnSpc>
                <a:spcPct val="100000"/>
              </a:lnSpc>
              <a:spcBef>
                <a:spcPts val="0"/>
              </a:spcBef>
              <a:spcAft>
                <a:spcPts val="0"/>
              </a:spcAft>
              <a:buFontTx/>
              <a:buChar char="-"/>
            </a:pPr>
            <a:r>
              <a:rPr lang="en-US" sz="1200" b="0" i="0" u="none" baseline="0" dirty="0">
                <a:solidFill>
                  <a:srgbClr val="000000"/>
                </a:solidFill>
                <a:latin typeface="Calibri" panose="020F0502020204030204" pitchFamily="34" charset="0"/>
              </a:rPr>
              <a:t>Column height indicates the average capacity factors across SERC units for a </a:t>
            </a:r>
            <a:r>
              <a:rPr lang="en-US" dirty="0">
                <a:solidFill>
                  <a:srgbClr val="000000"/>
                </a:solidFill>
                <a:latin typeface="Calibri" panose="020F0502020204030204" pitchFamily="34" charset="0"/>
              </a:rPr>
              <a:t>given time of day in the year 2050.</a:t>
            </a:r>
          </a:p>
          <a:p>
            <a:pPr marL="285750" indent="-285750" algn="l" rtl="0" eaLnBrk="1" fontAlgn="auto" hangingPunct="1">
              <a:lnSpc>
                <a:spcPct val="100000"/>
              </a:lnSpc>
              <a:spcBef>
                <a:spcPts val="0"/>
              </a:spcBef>
              <a:spcAft>
                <a:spcPts val="0"/>
              </a:spcAft>
              <a:buFontTx/>
              <a:buChar char="-"/>
            </a:pPr>
            <a:r>
              <a:rPr lang="en-US" dirty="0">
                <a:solidFill>
                  <a:srgbClr val="000000"/>
                </a:solidFill>
                <a:latin typeface="Calibri" panose="020F0502020204030204" pitchFamily="34" charset="0"/>
              </a:rPr>
              <a:t>Error bars indicate the maximum and minimum capacity factors observed by a single unit.</a:t>
            </a:r>
          </a:p>
          <a:p>
            <a:pPr marL="285750" indent="-285750" algn="l" rtl="0" eaLnBrk="1" fontAlgn="auto" hangingPunct="1">
              <a:lnSpc>
                <a:spcPct val="100000"/>
              </a:lnSpc>
              <a:spcBef>
                <a:spcPts val="0"/>
              </a:spcBef>
              <a:spcAft>
                <a:spcPts val="0"/>
              </a:spcAft>
              <a:buFontTx/>
              <a:buChar char="-"/>
            </a:pPr>
            <a:r>
              <a:rPr lang="en-US" dirty="0">
                <a:solidFill>
                  <a:srgbClr val="000000"/>
                </a:solidFill>
              </a:rPr>
              <a:t>A peak time slice consists of 28 hours of the  highest overall generation in the intermediate season</a:t>
            </a:r>
          </a:p>
          <a:p>
            <a:endParaRPr lang="en-US" dirty="0"/>
          </a:p>
        </p:txBody>
      </p:sp>
      <p:sp>
        <p:nvSpPr>
          <p:cNvPr id="4" name="Slide Number Placeholder 3"/>
          <p:cNvSpPr>
            <a:spLocks noGrp="1"/>
          </p:cNvSpPr>
          <p:nvPr>
            <p:ph type="sldNum" sz="quarter" idx="5"/>
          </p:nvPr>
        </p:nvSpPr>
        <p:spPr/>
        <p:txBody>
          <a:bodyPr/>
          <a:lstStyle/>
          <a:p>
            <a:fld id="{B39D2141-7E48-48AC-8B77-9986E8293233}" type="slidenum">
              <a:rPr lang="en-US" smtClean="0"/>
              <a:t>13</a:t>
            </a:fld>
            <a:endParaRPr lang="en-US" dirty="0"/>
          </a:p>
        </p:txBody>
      </p:sp>
    </p:spTree>
    <p:extLst>
      <p:ext uri="{BB962C8B-B14F-4D97-AF65-F5344CB8AC3E}">
        <p14:creationId xmlns:p14="http://schemas.microsoft.com/office/powerpoint/2010/main" val="16185137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baseline="0" dirty="0">
                <a:solidFill>
                  <a:srgbClr val="000000"/>
                </a:solidFill>
              </a:rPr>
              <a:t>Note: Net Zero by 2050 is enforced at the national level in this exercise; hence, net positive emissions in SERC would be balanced by net negative emissions elsewhere in the United States</a:t>
            </a:r>
          </a:p>
        </p:txBody>
      </p:sp>
      <p:sp>
        <p:nvSpPr>
          <p:cNvPr id="4" name="Slide Number Placeholder 3"/>
          <p:cNvSpPr>
            <a:spLocks noGrp="1"/>
          </p:cNvSpPr>
          <p:nvPr>
            <p:ph type="sldNum" sz="quarter" idx="5"/>
          </p:nvPr>
        </p:nvSpPr>
        <p:spPr/>
        <p:txBody>
          <a:bodyPr/>
          <a:lstStyle/>
          <a:p>
            <a:fld id="{8C940FB3-3203-4804-BAE3-5D3E3A58C4AB}" type="slidenum">
              <a:rPr lang="en-US" smtClean="0"/>
              <a:t>14</a:t>
            </a:fld>
            <a:endParaRPr lang="en-US" dirty="0"/>
          </a:p>
        </p:txBody>
      </p:sp>
    </p:spTree>
    <p:extLst>
      <p:ext uri="{BB962C8B-B14F-4D97-AF65-F5344CB8AC3E}">
        <p14:creationId xmlns:p14="http://schemas.microsoft.com/office/powerpoint/2010/main" val="24774048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000000"/>
                </a:solidFill>
              </a:rPr>
              <a:t>In the current analysis, an </a:t>
            </a:r>
            <a:r>
              <a:rPr lang="en-US" sz="1200" b="0" i="0" u="none" strike="noStrike" dirty="0">
                <a:solidFill>
                  <a:srgbClr val="000000"/>
                </a:solidFill>
                <a:effectLst/>
              </a:rPr>
              <a:t>integrated evaluation for SERC is performed; it combines and compares results between long-term macroeconomic (capacity expansion) models and electricity production cost models (hourly dispatch)</a:t>
            </a:r>
            <a:endParaRPr lang="en-US" dirty="0"/>
          </a:p>
          <a:p>
            <a:endParaRPr lang="en-US" dirty="0"/>
          </a:p>
        </p:txBody>
      </p:sp>
      <p:sp>
        <p:nvSpPr>
          <p:cNvPr id="4" name="Slide Number Placeholder 3"/>
          <p:cNvSpPr>
            <a:spLocks noGrp="1"/>
          </p:cNvSpPr>
          <p:nvPr>
            <p:ph type="sldNum" sz="quarter" idx="5"/>
          </p:nvPr>
        </p:nvSpPr>
        <p:spPr/>
        <p:txBody>
          <a:bodyPr/>
          <a:lstStyle/>
          <a:p>
            <a:fld id="{8C940FB3-3203-4804-BAE3-5D3E3A58C4AB}" type="slidenum">
              <a:rPr lang="en-US" smtClean="0"/>
              <a:t>16</a:t>
            </a:fld>
            <a:endParaRPr lang="en-US" dirty="0"/>
          </a:p>
        </p:txBody>
      </p:sp>
    </p:spTree>
    <p:extLst>
      <p:ext uri="{BB962C8B-B14F-4D97-AF65-F5344CB8AC3E}">
        <p14:creationId xmlns:p14="http://schemas.microsoft.com/office/powerpoint/2010/main" val="3369614594"/>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2.bin"/><Relationship Id="rId3" Type="http://schemas.openxmlformats.org/officeDocument/2006/relationships/tags" Target="../tags/tag4.xml"/><Relationship Id="rId7" Type="http://schemas.openxmlformats.org/officeDocument/2006/relationships/image" Target="../media/image1.bin"/><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slideMaster" Target="../slideMasters/slideMaster1.xml"/><Relationship Id="rId5" Type="http://schemas.openxmlformats.org/officeDocument/2006/relationships/tags" Target="../tags/tag6.xml"/><Relationship Id="rId4" Type="http://schemas.openxmlformats.org/officeDocument/2006/relationships/tags" Target="../tags/tag5.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bin"/><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bin"/><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bin"/><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bin"/><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bin"/><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bin"/><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bin"/><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bin"/><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bin"/><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2" name="Picture Placeholder 15"/>
          <p:cNvSpPr>
            <a:spLocks noGrp="1"/>
          </p:cNvSpPr>
          <p:nvPr>
            <p:ph type="pic" sz="quarter" idx="10" hasCustomPrompt="1"/>
          </p:nvPr>
        </p:nvSpPr>
        <p:spPr>
          <a:xfrm>
            <a:off x="0" y="2237554"/>
            <a:ext cx="12192000" cy="4620446"/>
          </a:xfrm>
          <a:prstGeom prst="rect">
            <a:avLst/>
          </a:prstGeom>
        </p:spPr>
        <p:txBody>
          <a:bodyPr/>
          <a:lstStyle>
            <a:lvl1pPr marL="0" indent="0">
              <a:buNone/>
              <a:defRPr sz="2400" baseline="0">
                <a:latin typeface="Century Gothic" panose="020B0502020202020204" pitchFamily="34" charset="0"/>
                <a:cs typeface="Arial" panose="020B0604020202020204" pitchFamily="34" charset="0"/>
              </a:defRPr>
            </a:lvl1pPr>
          </a:lstStyle>
          <a:p>
            <a:r>
              <a:rPr lang="en-US" dirty="0"/>
              <a:t>Insert image here</a:t>
            </a:r>
          </a:p>
        </p:txBody>
      </p:sp>
      <p:sp>
        <p:nvSpPr>
          <p:cNvPr id="8" name="Title 1"/>
          <p:cNvSpPr>
            <a:spLocks noGrp="1"/>
          </p:cNvSpPr>
          <p:nvPr>
            <p:ph type="ctrTitle" hasCustomPrompt="1"/>
            <p:custDataLst>
              <p:tags r:id="rId1"/>
            </p:custDataLst>
          </p:nvPr>
        </p:nvSpPr>
        <p:spPr>
          <a:xfrm>
            <a:off x="270628" y="285430"/>
            <a:ext cx="9033029" cy="919232"/>
          </a:xfrm>
          <a:prstGeom prst="rect">
            <a:avLst/>
          </a:prstGeom>
        </p:spPr>
        <p:txBody>
          <a:bodyPr anchor="b"/>
          <a:lstStyle>
            <a:lvl1pPr algn="l">
              <a:defRPr sz="6000" b="1">
                <a:solidFill>
                  <a:srgbClr val="373838"/>
                </a:solidFill>
                <a:latin typeface="Century Gothic" panose="020B0502020202020204" pitchFamily="34" charset="0"/>
              </a:defRPr>
            </a:lvl1pPr>
          </a:lstStyle>
          <a:p>
            <a:r>
              <a:rPr lang="en-US" dirty="0"/>
              <a:t>Master Cover Title</a:t>
            </a:r>
          </a:p>
        </p:txBody>
      </p:sp>
      <p:sp>
        <p:nvSpPr>
          <p:cNvPr id="9" name="Subtitle 2"/>
          <p:cNvSpPr>
            <a:spLocks noGrp="1"/>
          </p:cNvSpPr>
          <p:nvPr>
            <p:ph type="subTitle" idx="1" hasCustomPrompt="1"/>
          </p:nvPr>
        </p:nvSpPr>
        <p:spPr>
          <a:xfrm>
            <a:off x="270628" y="1208302"/>
            <a:ext cx="9033029" cy="373510"/>
          </a:xfrm>
          <a:prstGeom prst="rect">
            <a:avLst/>
          </a:prstGeom>
        </p:spPr>
        <p:txBody>
          <a:bodyPr>
            <a:noAutofit/>
          </a:bodyPr>
          <a:lstStyle>
            <a:lvl1pPr marL="0" indent="0" algn="l">
              <a:buNone/>
              <a:defRPr sz="3200" b="1">
                <a:solidFill>
                  <a:srgbClr val="F7932B"/>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Master Cover Subtitle</a:t>
            </a:r>
          </a:p>
        </p:txBody>
      </p:sp>
      <p:pic>
        <p:nvPicPr>
          <p:cNvPr id="10" name="Picture 9"/>
          <p:cNvPicPr>
            <a:picLocks noChangeAspect="1"/>
          </p:cNvPicPr>
          <p:nvPr userDrawn="1"/>
        </p:nvPicPr>
        <p:blipFill>
          <a:blip r:embed="rId7" cstate="print">
            <a:extLst>
              <a:ext uri="{28A0092B-C50C-407E-A947-70E740481C1C}">
                <a14:useLocalDpi xmlns:a14="http://schemas.microsoft.com/office/drawing/2010/main"/>
              </a:ext>
            </a:extLst>
          </a:blip>
          <a:stretch>
            <a:fillRect/>
          </a:stretch>
        </p:blipFill>
        <p:spPr>
          <a:xfrm>
            <a:off x="9614099" y="284249"/>
            <a:ext cx="2307273" cy="917977"/>
          </a:xfrm>
          <a:prstGeom prst="rect">
            <a:avLst/>
          </a:prstGeom>
        </p:spPr>
      </p:pic>
      <p:cxnSp>
        <p:nvCxnSpPr>
          <p:cNvPr id="11" name="Straight Connector 10"/>
          <p:cNvCxnSpPr/>
          <p:nvPr userDrawn="1"/>
        </p:nvCxnSpPr>
        <p:spPr>
          <a:xfrm>
            <a:off x="0" y="2239990"/>
            <a:ext cx="12192000" cy="0"/>
          </a:xfrm>
          <a:prstGeom prst="line">
            <a:avLst/>
          </a:prstGeom>
          <a:ln w="31750">
            <a:solidFill>
              <a:srgbClr val="98C93D"/>
            </a:solidFill>
          </a:ln>
        </p:spPr>
        <p:style>
          <a:lnRef idx="1">
            <a:schemeClr val="accent1"/>
          </a:lnRef>
          <a:fillRef idx="0">
            <a:schemeClr val="accent1"/>
          </a:fillRef>
          <a:effectRef idx="0">
            <a:schemeClr val="accent1"/>
          </a:effectRef>
          <a:fontRef idx="minor">
            <a:schemeClr val="tx1"/>
          </a:fontRef>
        </p:style>
      </p:cxnSp>
      <p:sp>
        <p:nvSpPr>
          <p:cNvPr id="5" name="Text Placeholder 4">
            <a:extLst>
              <a:ext uri="{FF2B5EF4-FFF2-40B4-BE49-F238E27FC236}">
                <a16:creationId xmlns:a16="http://schemas.microsoft.com/office/drawing/2014/main" id="{41E1FE1B-DFC9-4F1F-A0E3-1591BAF824A0}"/>
              </a:ext>
            </a:extLst>
          </p:cNvPr>
          <p:cNvSpPr>
            <a:spLocks noGrp="1"/>
          </p:cNvSpPr>
          <p:nvPr>
            <p:ph type="body" sz="quarter" idx="12" hasCustomPrompt="1"/>
            <p:custDataLst>
              <p:tags r:id="rId2"/>
            </p:custDataLst>
          </p:nvPr>
        </p:nvSpPr>
        <p:spPr>
          <a:xfrm>
            <a:off x="6915150" y="1658858"/>
            <a:ext cx="5160963" cy="284242"/>
          </a:xfrm>
          <a:prstGeom prst="rect">
            <a:avLst/>
          </a:prstGeom>
        </p:spPr>
        <p:txBody>
          <a:bodyPr/>
          <a:lstStyle>
            <a:lvl1pPr algn="l">
              <a:spcBef>
                <a:spcPts val="200"/>
              </a:spcBef>
              <a:defRPr sz="1400" b="1" i="1"/>
            </a:lvl1pPr>
          </a:lstStyle>
          <a:p>
            <a:pPr lvl="0"/>
            <a:r>
              <a:rPr lang="en-US" dirty="0"/>
              <a:t>NETL Presenter’s Name</a:t>
            </a:r>
          </a:p>
        </p:txBody>
      </p:sp>
      <p:sp>
        <p:nvSpPr>
          <p:cNvPr id="14" name="Text Placeholder 4">
            <a:extLst>
              <a:ext uri="{FF2B5EF4-FFF2-40B4-BE49-F238E27FC236}">
                <a16:creationId xmlns:a16="http://schemas.microsoft.com/office/drawing/2014/main" id="{BE494581-0B25-475D-A228-1638172171C0}"/>
              </a:ext>
            </a:extLst>
          </p:cNvPr>
          <p:cNvSpPr>
            <a:spLocks noGrp="1"/>
          </p:cNvSpPr>
          <p:nvPr>
            <p:ph type="body" sz="quarter" idx="14" hasCustomPrompt="1"/>
            <p:custDataLst>
              <p:tags r:id="rId3"/>
            </p:custDataLst>
          </p:nvPr>
        </p:nvSpPr>
        <p:spPr>
          <a:xfrm>
            <a:off x="6915150" y="1943100"/>
            <a:ext cx="5160963" cy="275745"/>
          </a:xfrm>
          <a:prstGeom prst="rect">
            <a:avLst/>
          </a:prstGeom>
        </p:spPr>
        <p:txBody>
          <a:bodyPr/>
          <a:lstStyle>
            <a:lvl1pPr algn="l">
              <a:spcBef>
                <a:spcPts val="200"/>
              </a:spcBef>
              <a:defRPr sz="1400" i="1"/>
            </a:lvl1pPr>
          </a:lstStyle>
          <a:p>
            <a:pPr lvl="0"/>
            <a:r>
              <a:rPr lang="en-US" dirty="0"/>
              <a:t>NETL Presenter’s Title/Office</a:t>
            </a:r>
          </a:p>
        </p:txBody>
      </p:sp>
      <p:sp>
        <p:nvSpPr>
          <p:cNvPr id="2" name="TextBox 1">
            <a:extLst>
              <a:ext uri="{FF2B5EF4-FFF2-40B4-BE49-F238E27FC236}">
                <a16:creationId xmlns:a16="http://schemas.microsoft.com/office/drawing/2014/main" id="{73712CBE-C3C2-4BCA-BE64-F63C88DA8FD2}"/>
              </a:ext>
            </a:extLst>
          </p:cNvPr>
          <p:cNvSpPr txBox="1"/>
          <p:nvPr userDrawn="1"/>
        </p:nvSpPr>
        <p:spPr>
          <a:xfrm>
            <a:off x="46892" y="5981232"/>
            <a:ext cx="1536970" cy="307777"/>
          </a:xfrm>
          <a:prstGeom prst="rect">
            <a:avLst/>
          </a:prstGeom>
          <a:noFill/>
        </p:spPr>
        <p:txBody>
          <a:bodyPr vert="horz" wrap="square" rtlCol="0">
            <a:spAutoFit/>
          </a:bodyPr>
          <a:lstStyle/>
          <a:p>
            <a:pPr algn="r" rtl="0" eaLnBrk="1" fontAlgn="auto" hangingPunct="1">
              <a:lnSpc>
                <a:spcPct val="100000"/>
              </a:lnSpc>
              <a:spcBef>
                <a:spcPts val="0"/>
              </a:spcBef>
              <a:spcAft>
                <a:spcPts val="0"/>
              </a:spcAft>
            </a:pPr>
            <a:r>
              <a:rPr lang="en-US" sz="1400" b="1" i="1" u="none" baseline="0" dirty="0">
                <a:solidFill>
                  <a:schemeClr val="bg1"/>
                </a:solidFill>
                <a:latin typeface="Century Gothic" panose="020B0502020202020204" pitchFamily="34" charset="0"/>
              </a:rPr>
              <a:t>Presentation to</a:t>
            </a:r>
          </a:p>
        </p:txBody>
      </p:sp>
      <p:sp>
        <p:nvSpPr>
          <p:cNvPr id="13" name="Text Placeholder 2" hidden="1">
            <a:extLst>
              <a:ext uri="{FF2B5EF4-FFF2-40B4-BE49-F238E27FC236}">
                <a16:creationId xmlns:a16="http://schemas.microsoft.com/office/drawing/2014/main" id="{01C11D97-687E-4C98-AF16-A6BF317B543D}"/>
              </a:ext>
            </a:extLst>
          </p:cNvPr>
          <p:cNvSpPr>
            <a:spLocks noGrp="1"/>
          </p:cNvSpPr>
          <p:nvPr>
            <p:ph type="body" sz="quarter" idx="13" hasCustomPrompt="1"/>
            <p:custDataLst>
              <p:tags r:id="rId4"/>
            </p:custDataLst>
          </p:nvPr>
        </p:nvSpPr>
        <p:spPr>
          <a:xfrm>
            <a:off x="1442520" y="6321690"/>
            <a:ext cx="4653480" cy="314260"/>
          </a:xfrm>
          <a:prstGeom prst="rect">
            <a:avLst/>
          </a:prstGeom>
        </p:spPr>
        <p:txBody>
          <a:bodyPr/>
          <a:lstStyle>
            <a:lvl1pPr>
              <a:spcBef>
                <a:spcPts val="200"/>
              </a:spcBef>
              <a:defRPr sz="1400" b="1" i="1">
                <a:solidFill>
                  <a:schemeClr val="bg1"/>
                </a:solidFill>
              </a:defRPr>
            </a:lvl1pPr>
          </a:lstStyle>
          <a:p>
            <a:pPr lvl="0"/>
            <a:r>
              <a:rPr lang="en-US" dirty="0"/>
              <a:t>Enter Month Day, Year</a:t>
            </a:r>
          </a:p>
        </p:txBody>
      </p:sp>
      <p:sp>
        <p:nvSpPr>
          <p:cNvPr id="3" name="Text Placeholder 2">
            <a:extLst>
              <a:ext uri="{FF2B5EF4-FFF2-40B4-BE49-F238E27FC236}">
                <a16:creationId xmlns:a16="http://schemas.microsoft.com/office/drawing/2014/main" id="{46D906A8-711F-4DBE-A6F7-CFA4055643EC}"/>
              </a:ext>
            </a:extLst>
          </p:cNvPr>
          <p:cNvSpPr>
            <a:spLocks noGrp="1"/>
          </p:cNvSpPr>
          <p:nvPr>
            <p:ph type="body" sz="quarter" idx="11" hasCustomPrompt="1"/>
            <p:custDataLst>
              <p:tags r:id="rId5"/>
            </p:custDataLst>
          </p:nvPr>
        </p:nvSpPr>
        <p:spPr>
          <a:xfrm>
            <a:off x="1442520" y="6010340"/>
            <a:ext cx="8768280" cy="278668"/>
          </a:xfrm>
          <a:prstGeom prst="rect">
            <a:avLst/>
          </a:prstGeom>
        </p:spPr>
        <p:txBody>
          <a:bodyPr/>
          <a:lstStyle>
            <a:lvl1pPr>
              <a:spcBef>
                <a:spcPts val="200"/>
              </a:spcBef>
              <a:defRPr sz="1400" b="1" i="1">
                <a:solidFill>
                  <a:schemeClr val="bg1"/>
                </a:solidFill>
              </a:defRPr>
            </a:lvl1pPr>
          </a:lstStyle>
          <a:p>
            <a:pPr lvl="0"/>
            <a:r>
              <a:rPr lang="en-US"/>
              <a:t>[Audience Name]</a:t>
            </a:r>
            <a:endParaRPr lang="en-US" dirty="0"/>
          </a:p>
        </p:txBody>
      </p:sp>
      <p:pic>
        <p:nvPicPr>
          <p:cNvPr id="7" name="Picture 6"/>
          <p:cNvPicPr>
            <a:picLocks noChangeAspect="1"/>
          </p:cNvPicPr>
          <p:nvPr userDrawn="1"/>
        </p:nvPicPr>
        <p:blipFill>
          <a:blip r:embed="rId8">
            <a:extLst>
              <a:ext uri="{28A0092B-C50C-407E-A947-70E740481C1C}">
                <a14:useLocalDpi xmlns:a14="http://schemas.microsoft.com/office/drawing/2010/main"/>
              </a:ext>
            </a:extLst>
          </a:blip>
          <a:stretch>
            <a:fillRect/>
          </a:stretch>
        </p:blipFill>
        <p:spPr>
          <a:xfrm>
            <a:off x="10475650" y="6337699"/>
            <a:ext cx="1431208" cy="348387"/>
          </a:xfrm>
          <a:prstGeom prst="rect">
            <a:avLst/>
          </a:prstGeom>
          <a:effectLst/>
        </p:spPr>
      </p:pic>
    </p:spTree>
    <p:extLst>
      <p:ext uri="{BB962C8B-B14F-4D97-AF65-F5344CB8AC3E}">
        <p14:creationId xmlns:p14="http://schemas.microsoft.com/office/powerpoint/2010/main" val="7551106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cxnSp>
        <p:nvCxnSpPr>
          <p:cNvPr id="8" name="Straight Connector 7"/>
          <p:cNvCxnSpPr/>
          <p:nvPr userDrawn="1"/>
        </p:nvCxnSpPr>
        <p:spPr>
          <a:xfrm>
            <a:off x="0" y="753618"/>
            <a:ext cx="9858375" cy="0"/>
          </a:xfrm>
          <a:prstGeom prst="line">
            <a:avLst/>
          </a:prstGeom>
          <a:ln w="22225">
            <a:solidFill>
              <a:srgbClr val="98C93D"/>
            </a:solidFill>
          </a:ln>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6050280" y="1161258"/>
            <a:ext cx="5801267" cy="4807155"/>
          </a:xfrm>
          <a:prstGeom prst="rect">
            <a:avLst/>
          </a:prstGeom>
        </p:spPr>
        <p:txBody>
          <a:bodyPr/>
          <a:lstStyle>
            <a:lvl1pPr marL="342900" indent="-342900">
              <a:buFont typeface="Arial" panose="020B0604020202020204" pitchFamily="34" charset="0"/>
              <a:buChar char="•"/>
              <a:defRPr sz="2400" b="0">
                <a:latin typeface="Century Gothic" panose="020B0502020202020204" pitchFamily="34" charset="0"/>
                <a:cs typeface="Arial" panose="020B0604020202020204" pitchFamily="34" charset="0"/>
              </a:defRPr>
            </a:lvl1pPr>
            <a:lvl2pPr>
              <a:defRPr sz="2000">
                <a:latin typeface="Century Gothic" panose="020B0502020202020204" pitchFamily="34" charset="0"/>
                <a:cs typeface="Arial" panose="020B0604020202020204" pitchFamily="34" charset="0"/>
              </a:defRPr>
            </a:lvl2pPr>
            <a:lvl3pPr>
              <a:defRPr sz="1800">
                <a:latin typeface="Century Gothic" panose="020B0502020202020204" pitchFamily="34" charset="0"/>
                <a:cs typeface="Arial" panose="020B0604020202020204" pitchFamily="34" charset="0"/>
              </a:defRPr>
            </a:lvl3pPr>
            <a:lvl4pPr>
              <a:defRPr sz="1600">
                <a:latin typeface="Century Gothic" panose="020B0502020202020204" pitchFamily="34" charset="0"/>
                <a:cs typeface="Arial" panose="020B0604020202020204" pitchFamily="34" charset="0"/>
              </a:defRPr>
            </a:lvl4pPr>
            <a:lvl5pPr>
              <a:defRPr sz="1600">
                <a:latin typeface="Century Gothic" panose="020B0502020202020204" pitchFamily="34" charset="0"/>
                <a:cs typeface="Arial" panose="020B0604020202020204" pitchFamily="34" charset="0"/>
              </a:defRPr>
            </a:lvl5pPr>
          </a:lstStyle>
          <a:p>
            <a:pPr lvl="0"/>
            <a:r>
              <a:rPr lang="en-US"/>
              <a:t>Click to edit Master text styles</a:t>
            </a:r>
          </a:p>
        </p:txBody>
      </p:sp>
      <p:sp>
        <p:nvSpPr>
          <p:cNvPr id="11" name="Subtitle 2"/>
          <p:cNvSpPr>
            <a:spLocks noGrp="1"/>
          </p:cNvSpPr>
          <p:nvPr>
            <p:ph type="subTitle" idx="13" hasCustomPrompt="1"/>
          </p:nvPr>
        </p:nvSpPr>
        <p:spPr>
          <a:xfrm>
            <a:off x="270628" y="778081"/>
            <a:ext cx="11580921" cy="373510"/>
          </a:xfrm>
          <a:prstGeom prst="rect">
            <a:avLst/>
          </a:prstGeom>
        </p:spPr>
        <p:txBody>
          <a:bodyPr>
            <a:noAutofit/>
          </a:bodyPr>
          <a:lstStyle>
            <a:lvl1pPr marL="0" indent="0" algn="l">
              <a:buNone/>
              <a:defRPr sz="2000" b="1">
                <a:solidFill>
                  <a:srgbClr val="F7932B"/>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Master Page Subtitle</a:t>
            </a:r>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934113" y="260267"/>
            <a:ext cx="1917435" cy="762875"/>
          </a:xfrm>
          <a:prstGeom prst="rect">
            <a:avLst/>
          </a:prstGeom>
        </p:spPr>
      </p:pic>
      <p:sp>
        <p:nvSpPr>
          <p:cNvPr id="13" name="Rectangle 12"/>
          <p:cNvSpPr/>
          <p:nvPr userDrawn="1"/>
        </p:nvSpPr>
        <p:spPr>
          <a:xfrm>
            <a:off x="0" y="6258757"/>
            <a:ext cx="12192000" cy="517000"/>
          </a:xfrm>
          <a:prstGeom prst="rect">
            <a:avLst/>
          </a:prstGeom>
          <a:gradFill flip="none" rotWithShape="1">
            <a:gsLst>
              <a:gs pos="44000">
                <a:srgbClr val="98C93D"/>
              </a:gs>
              <a:gs pos="100000">
                <a:srgbClr val="648725"/>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p:cNvSpPr/>
          <p:nvPr userDrawn="1"/>
        </p:nvSpPr>
        <p:spPr>
          <a:xfrm rot="5400000" flipH="1">
            <a:off x="6073142" y="748018"/>
            <a:ext cx="45719" cy="12192000"/>
          </a:xfrm>
          <a:prstGeom prst="rect">
            <a:avLst/>
          </a:prstGeom>
          <a:gradFill flip="none" rotWithShape="1">
            <a:gsLst>
              <a:gs pos="100000">
                <a:srgbClr val="648725"/>
              </a:gs>
              <a:gs pos="37000">
                <a:srgbClr val="98C93D"/>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Picture Placeholder 12"/>
          <p:cNvSpPr>
            <a:spLocks noGrp="1"/>
          </p:cNvSpPr>
          <p:nvPr>
            <p:ph type="pic" sz="quarter" idx="14" hasCustomPrompt="1"/>
          </p:nvPr>
        </p:nvSpPr>
        <p:spPr>
          <a:xfrm>
            <a:off x="271633" y="1161258"/>
            <a:ext cx="5618628" cy="4807156"/>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a:latin typeface="Century Gothic" panose="020B0502020202020204" pitchFamily="34" charset="0"/>
                <a:cs typeface="Arial" panose="020B0604020202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Insert image here</a:t>
            </a:r>
          </a:p>
          <a:p>
            <a:endParaRPr lang="en-US" dirty="0"/>
          </a:p>
        </p:txBody>
      </p:sp>
      <p:sp>
        <p:nvSpPr>
          <p:cNvPr id="20" name="Title 1">
            <a:extLst>
              <a:ext uri="{FF2B5EF4-FFF2-40B4-BE49-F238E27FC236}">
                <a16:creationId xmlns:a16="http://schemas.microsoft.com/office/drawing/2014/main" id="{347BA0DB-A86D-42CE-86A1-1ACFFEE860DF}"/>
              </a:ext>
            </a:extLst>
          </p:cNvPr>
          <p:cNvSpPr>
            <a:spLocks noGrp="1"/>
          </p:cNvSpPr>
          <p:nvPr>
            <p:ph type="title" hasCustomPrompt="1"/>
          </p:nvPr>
        </p:nvSpPr>
        <p:spPr>
          <a:xfrm>
            <a:off x="270626" y="134544"/>
            <a:ext cx="9587749" cy="602548"/>
          </a:xfrm>
          <a:prstGeom prst="rect">
            <a:avLst/>
          </a:prstGeom>
        </p:spPr>
        <p:txBody>
          <a:bodyPr/>
          <a:lstStyle>
            <a:lvl1pPr>
              <a:defRPr sz="3300"/>
            </a:lvl1pPr>
          </a:lstStyle>
          <a:p>
            <a:r>
              <a:rPr lang="en-US" dirty="0"/>
              <a:t>Master Page Title</a:t>
            </a:r>
          </a:p>
        </p:txBody>
      </p:sp>
      <p:sp>
        <p:nvSpPr>
          <p:cNvPr id="2" name="Date Placeholder 1">
            <a:extLst>
              <a:ext uri="{FF2B5EF4-FFF2-40B4-BE49-F238E27FC236}">
                <a16:creationId xmlns:a16="http://schemas.microsoft.com/office/drawing/2014/main" id="{901F24A6-C84B-4DD6-92B7-4E5A0D07C123}"/>
              </a:ext>
            </a:extLst>
          </p:cNvPr>
          <p:cNvSpPr>
            <a:spLocks noGrp="1"/>
          </p:cNvSpPr>
          <p:nvPr>
            <p:ph type="dt" sz="half" idx="15"/>
          </p:nvPr>
        </p:nvSpPr>
        <p:spPr/>
        <p:txBody>
          <a:bodyPr/>
          <a:lstStyle/>
          <a:p>
            <a:fld id="{3558C38D-D668-4CC4-9CB8-AD307C1F9938}" type="datetime1">
              <a:rPr lang="en-US" smtClean="0"/>
              <a:t>1/27/2025</a:t>
            </a:fld>
            <a:endParaRPr lang="en-US" dirty="0"/>
          </a:p>
        </p:txBody>
      </p:sp>
      <p:sp>
        <p:nvSpPr>
          <p:cNvPr id="3" name="Slide Number Placeholder 2">
            <a:extLst>
              <a:ext uri="{FF2B5EF4-FFF2-40B4-BE49-F238E27FC236}">
                <a16:creationId xmlns:a16="http://schemas.microsoft.com/office/drawing/2014/main" id="{30D3F725-15B5-4F8D-8373-AE0AC183807C}"/>
              </a:ext>
            </a:extLst>
          </p:cNvPr>
          <p:cNvSpPr>
            <a:spLocks noGrp="1"/>
          </p:cNvSpPr>
          <p:nvPr>
            <p:ph type="sldNum" sz="quarter" idx="16"/>
          </p:nvPr>
        </p:nvSpPr>
        <p:spPr/>
        <p:txBody>
          <a:bodyPr/>
          <a:lstStyle/>
          <a:p>
            <a:fld id="{6CBE36CA-A7C6-4838-9ACB-C8D30B8F2C6D}" type="slidenum">
              <a:rPr lang="en-US" smtClean="0"/>
              <a:pPr/>
              <a:t>‹#›</a:t>
            </a:fld>
            <a:endParaRPr lang="en-US" dirty="0"/>
          </a:p>
        </p:txBody>
      </p:sp>
      <p:pic>
        <p:nvPicPr>
          <p:cNvPr id="4" name="Picture 3">
            <a:extLst>
              <a:ext uri="{FF2B5EF4-FFF2-40B4-BE49-F238E27FC236}">
                <a16:creationId xmlns:a16="http://schemas.microsoft.com/office/drawing/2014/main" id="{76CCC969-D86B-8385-1F57-DC303B9C7BEC}"/>
              </a:ext>
            </a:extLst>
          </p:cNvPr>
          <p:cNvPicPr>
            <a:picLocks noChangeAspect="1"/>
          </p:cNvPicPr>
          <p:nvPr userDrawn="1"/>
        </p:nvPicPr>
        <p:blipFill>
          <a:blip r:embed="rId3">
            <a:extLst>
              <a:ext uri="{28A0092B-C50C-407E-A947-70E740481C1C}">
                <a14:useLocalDpi xmlns:a14="http://schemas.microsoft.com/office/drawing/2010/main" val="0"/>
              </a:ext>
            </a:extLst>
          </a:blip>
          <a:srcRect t="8255" b="8255"/>
          <a:stretch/>
        </p:blipFill>
        <p:spPr>
          <a:xfrm>
            <a:off x="270627" y="6304906"/>
            <a:ext cx="1703316" cy="425765"/>
          </a:xfrm>
          <a:prstGeom prst="rect">
            <a:avLst/>
          </a:prstGeom>
          <a:effectLst>
            <a:outerShdw blurRad="63500" sx="102000" sy="102000" algn="ctr" rotWithShape="0">
              <a:prstClr val="black">
                <a:alpha val="28000"/>
              </a:prstClr>
            </a:outerShdw>
          </a:effectLst>
        </p:spPr>
      </p:pic>
    </p:spTree>
    <p:extLst>
      <p:ext uri="{BB962C8B-B14F-4D97-AF65-F5344CB8AC3E}">
        <p14:creationId xmlns:p14="http://schemas.microsoft.com/office/powerpoint/2010/main" val="19505451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Image and Two Content">
    <p:spTree>
      <p:nvGrpSpPr>
        <p:cNvPr id="1" name=""/>
        <p:cNvGrpSpPr/>
        <p:nvPr/>
      </p:nvGrpSpPr>
      <p:grpSpPr>
        <a:xfrm>
          <a:off x="0" y="0"/>
          <a:ext cx="0" cy="0"/>
          <a:chOff x="0" y="0"/>
          <a:chExt cx="0" cy="0"/>
        </a:xfrm>
      </p:grpSpPr>
      <p:cxnSp>
        <p:nvCxnSpPr>
          <p:cNvPr id="8" name="Straight Connector 7"/>
          <p:cNvCxnSpPr/>
          <p:nvPr userDrawn="1"/>
        </p:nvCxnSpPr>
        <p:spPr>
          <a:xfrm>
            <a:off x="0" y="753618"/>
            <a:ext cx="9858375" cy="0"/>
          </a:xfrm>
          <a:prstGeom prst="line">
            <a:avLst/>
          </a:prstGeom>
          <a:ln w="22225">
            <a:solidFill>
              <a:srgbClr val="98C93D"/>
            </a:solidFill>
          </a:ln>
        </p:spPr>
        <p:style>
          <a:lnRef idx="1">
            <a:schemeClr val="accent1"/>
          </a:lnRef>
          <a:fillRef idx="0">
            <a:schemeClr val="accent1"/>
          </a:fillRef>
          <a:effectRef idx="0">
            <a:schemeClr val="accent1"/>
          </a:effectRef>
          <a:fontRef idx="minor">
            <a:schemeClr val="tx1"/>
          </a:fontRef>
        </p:style>
      </p:cxnSp>
      <p:sp>
        <p:nvSpPr>
          <p:cNvPr id="11" name="Subtitle 2"/>
          <p:cNvSpPr>
            <a:spLocks noGrp="1"/>
          </p:cNvSpPr>
          <p:nvPr>
            <p:ph type="subTitle" idx="13" hasCustomPrompt="1"/>
          </p:nvPr>
        </p:nvSpPr>
        <p:spPr>
          <a:xfrm>
            <a:off x="270628" y="778081"/>
            <a:ext cx="11580921" cy="373510"/>
          </a:xfrm>
          <a:prstGeom prst="rect">
            <a:avLst/>
          </a:prstGeom>
        </p:spPr>
        <p:txBody>
          <a:bodyPr>
            <a:noAutofit/>
          </a:bodyPr>
          <a:lstStyle>
            <a:lvl1pPr marL="0" indent="0" algn="l">
              <a:buNone/>
              <a:defRPr sz="2000" b="1">
                <a:solidFill>
                  <a:srgbClr val="F7932B"/>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Master Page Subtitle</a:t>
            </a:r>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934113" y="260267"/>
            <a:ext cx="1917435" cy="762875"/>
          </a:xfrm>
          <a:prstGeom prst="rect">
            <a:avLst/>
          </a:prstGeom>
        </p:spPr>
      </p:pic>
      <p:sp>
        <p:nvSpPr>
          <p:cNvPr id="13" name="Rectangle 12"/>
          <p:cNvSpPr/>
          <p:nvPr userDrawn="1"/>
        </p:nvSpPr>
        <p:spPr>
          <a:xfrm>
            <a:off x="0" y="6258757"/>
            <a:ext cx="12192000" cy="517000"/>
          </a:xfrm>
          <a:prstGeom prst="rect">
            <a:avLst/>
          </a:prstGeom>
          <a:gradFill flip="none" rotWithShape="1">
            <a:gsLst>
              <a:gs pos="44000">
                <a:srgbClr val="98C93D"/>
              </a:gs>
              <a:gs pos="100000">
                <a:srgbClr val="648725"/>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p:cNvSpPr/>
          <p:nvPr userDrawn="1"/>
        </p:nvSpPr>
        <p:spPr>
          <a:xfrm rot="5400000" flipH="1">
            <a:off x="6073142" y="748018"/>
            <a:ext cx="45719" cy="12192000"/>
          </a:xfrm>
          <a:prstGeom prst="rect">
            <a:avLst/>
          </a:prstGeom>
          <a:gradFill flip="none" rotWithShape="1">
            <a:gsLst>
              <a:gs pos="100000">
                <a:srgbClr val="648725"/>
              </a:gs>
              <a:gs pos="37000">
                <a:srgbClr val="98C93D"/>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Content Placeholder 2"/>
          <p:cNvSpPr>
            <a:spLocks noGrp="1"/>
          </p:cNvSpPr>
          <p:nvPr>
            <p:ph idx="14"/>
          </p:nvPr>
        </p:nvSpPr>
        <p:spPr>
          <a:xfrm>
            <a:off x="4193467" y="1168878"/>
            <a:ext cx="3735237" cy="4773026"/>
          </a:xfrm>
          <a:prstGeom prst="rect">
            <a:avLst/>
          </a:prstGeom>
        </p:spPr>
        <p:txBody>
          <a:bodyPr/>
          <a:lstStyle>
            <a:lvl1pPr marL="342900" indent="-342900">
              <a:buFont typeface="Arial" panose="020B0604020202020204" pitchFamily="34" charset="0"/>
              <a:buChar char="•"/>
              <a:defRPr sz="2400" b="0">
                <a:latin typeface="Century Gothic" panose="020B0502020202020204" pitchFamily="34" charset="0"/>
                <a:cs typeface="Arial" panose="020B0604020202020204" pitchFamily="34" charset="0"/>
              </a:defRPr>
            </a:lvl1pPr>
            <a:lvl2pPr>
              <a:defRPr sz="2000">
                <a:latin typeface="Century Gothic" panose="020B0502020202020204" pitchFamily="34" charset="0"/>
                <a:cs typeface="Arial" panose="020B0604020202020204" pitchFamily="34" charset="0"/>
              </a:defRPr>
            </a:lvl2pPr>
            <a:lvl3pPr>
              <a:defRPr sz="1800">
                <a:latin typeface="Century Gothic" panose="020B0502020202020204" pitchFamily="34" charset="0"/>
                <a:cs typeface="Arial" panose="020B0604020202020204" pitchFamily="34" charset="0"/>
              </a:defRPr>
            </a:lvl3pPr>
            <a:lvl4pPr>
              <a:defRPr sz="1600">
                <a:latin typeface="Century Gothic" panose="020B0502020202020204" pitchFamily="34" charset="0"/>
                <a:cs typeface="Arial" panose="020B0604020202020204" pitchFamily="34" charset="0"/>
              </a:defRPr>
            </a:lvl4pPr>
            <a:lvl5pPr>
              <a:defRPr sz="1600">
                <a:latin typeface="Century Gothic" panose="020B0502020202020204" pitchFamily="34" charset="0"/>
                <a:cs typeface="Arial" panose="020B0604020202020204" pitchFamily="34" charset="0"/>
              </a:defRPr>
            </a:lvl5pPr>
          </a:lstStyle>
          <a:p>
            <a:pPr lvl="0"/>
            <a:r>
              <a:rPr lang="en-US"/>
              <a:t>Click to edit Master text styles</a:t>
            </a:r>
          </a:p>
        </p:txBody>
      </p:sp>
      <p:sp>
        <p:nvSpPr>
          <p:cNvPr id="20" name="Content Placeholder 2"/>
          <p:cNvSpPr>
            <a:spLocks noGrp="1"/>
          </p:cNvSpPr>
          <p:nvPr>
            <p:ph idx="17"/>
          </p:nvPr>
        </p:nvSpPr>
        <p:spPr>
          <a:xfrm>
            <a:off x="8116308" y="1167740"/>
            <a:ext cx="3735237" cy="4773026"/>
          </a:xfrm>
          <a:prstGeom prst="rect">
            <a:avLst/>
          </a:prstGeom>
        </p:spPr>
        <p:txBody>
          <a:bodyPr/>
          <a:lstStyle>
            <a:lvl1pPr marL="342900" indent="-342900">
              <a:buFont typeface="Arial" panose="020B0604020202020204" pitchFamily="34" charset="0"/>
              <a:buChar char="•"/>
              <a:defRPr lang="en-US" sz="2400" dirty="0" smtClean="0">
                <a:latin typeface="Century Gothic" panose="020B0502020202020204" pitchFamily="34" charset="0"/>
              </a:defRPr>
            </a:lvl1pPr>
            <a:lvl2pPr>
              <a:defRPr lang="en-US" sz="2000" dirty="0" smtClean="0">
                <a:latin typeface="Century Gothic" panose="020B0502020202020204" pitchFamily="34" charset="0"/>
              </a:defRPr>
            </a:lvl2pPr>
            <a:lvl3pPr>
              <a:defRPr lang="en-US" sz="1800" dirty="0" smtClean="0">
                <a:latin typeface="Century Gothic" panose="020B0502020202020204" pitchFamily="34" charset="0"/>
              </a:defRPr>
            </a:lvl3pPr>
            <a:lvl4pPr>
              <a:defRPr lang="en-US" sz="1600" dirty="0" smtClean="0">
                <a:latin typeface="Century Gothic" panose="020B0502020202020204" pitchFamily="34" charset="0"/>
              </a:defRPr>
            </a:lvl4pPr>
            <a:lvl5pPr>
              <a:defRPr lang="en-US" sz="1600" dirty="0">
                <a:latin typeface="Century Gothic" panose="020B0502020202020204" pitchFamily="34" charset="0"/>
              </a:defRPr>
            </a:lvl5pPr>
          </a:lstStyle>
          <a:p>
            <a:pPr lvl="0"/>
            <a:r>
              <a:rPr lang="en-US"/>
              <a:t>Click to edit Master text styles</a:t>
            </a:r>
          </a:p>
        </p:txBody>
      </p:sp>
      <p:cxnSp>
        <p:nvCxnSpPr>
          <p:cNvPr id="22" name="Straight Connector 21"/>
          <p:cNvCxnSpPr/>
          <p:nvPr userDrawn="1"/>
        </p:nvCxnSpPr>
        <p:spPr>
          <a:xfrm>
            <a:off x="4099560" y="1168877"/>
            <a:ext cx="0" cy="4782693"/>
          </a:xfrm>
          <a:prstGeom prst="line">
            <a:avLst/>
          </a:prstGeom>
          <a:ln>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23" name="Straight Connector 22"/>
          <p:cNvCxnSpPr/>
          <p:nvPr userDrawn="1"/>
        </p:nvCxnSpPr>
        <p:spPr>
          <a:xfrm>
            <a:off x="8023860" y="1168877"/>
            <a:ext cx="0" cy="4782693"/>
          </a:xfrm>
          <a:prstGeom prst="line">
            <a:avLst/>
          </a:prstGeom>
          <a:ln>
            <a:solidFill>
              <a:schemeClr val="bg2">
                <a:lumMod val="75000"/>
              </a:schemeClr>
            </a:solidFill>
          </a:ln>
        </p:spPr>
        <p:style>
          <a:lnRef idx="1">
            <a:schemeClr val="dk1"/>
          </a:lnRef>
          <a:fillRef idx="0">
            <a:schemeClr val="dk1"/>
          </a:fillRef>
          <a:effectRef idx="0">
            <a:schemeClr val="dk1"/>
          </a:effectRef>
          <a:fontRef idx="minor">
            <a:schemeClr val="tx1"/>
          </a:fontRef>
        </p:style>
      </p:cxnSp>
      <p:sp>
        <p:nvSpPr>
          <p:cNvPr id="3" name="Picture Placeholder 2"/>
          <p:cNvSpPr>
            <a:spLocks noGrp="1"/>
          </p:cNvSpPr>
          <p:nvPr>
            <p:ph type="pic" sz="quarter" idx="19" hasCustomPrompt="1"/>
          </p:nvPr>
        </p:nvSpPr>
        <p:spPr>
          <a:xfrm>
            <a:off x="270370" y="1168433"/>
            <a:ext cx="3735388" cy="4765675"/>
          </a:xfrm>
          <a:prstGeom prst="rect">
            <a:avLst/>
          </a:prstGeom>
        </p:spPr>
        <p:txBody>
          <a:bodyPr/>
          <a:lstStyle>
            <a:lvl1pPr marL="0" indent="0">
              <a:buNone/>
              <a:defRPr sz="2400" baseline="0">
                <a:latin typeface="Century Gothic" panose="020B0502020202020204" pitchFamily="34" charset="0"/>
                <a:cs typeface="Arial" panose="020B0604020202020204" pitchFamily="34" charset="0"/>
              </a:defRPr>
            </a:lvl1pPr>
          </a:lstStyle>
          <a:p>
            <a:r>
              <a:rPr lang="en-US" dirty="0"/>
              <a:t>Insert image here</a:t>
            </a:r>
          </a:p>
        </p:txBody>
      </p:sp>
      <p:sp>
        <p:nvSpPr>
          <p:cNvPr id="21" name="Title 1">
            <a:extLst>
              <a:ext uri="{FF2B5EF4-FFF2-40B4-BE49-F238E27FC236}">
                <a16:creationId xmlns:a16="http://schemas.microsoft.com/office/drawing/2014/main" id="{DA759549-4AD5-4A57-A705-ACFC43CC45EA}"/>
              </a:ext>
            </a:extLst>
          </p:cNvPr>
          <p:cNvSpPr>
            <a:spLocks noGrp="1"/>
          </p:cNvSpPr>
          <p:nvPr>
            <p:ph type="title" hasCustomPrompt="1"/>
          </p:nvPr>
        </p:nvSpPr>
        <p:spPr>
          <a:xfrm>
            <a:off x="270626" y="134544"/>
            <a:ext cx="9587749" cy="602548"/>
          </a:xfrm>
          <a:prstGeom prst="rect">
            <a:avLst/>
          </a:prstGeom>
        </p:spPr>
        <p:txBody>
          <a:bodyPr/>
          <a:lstStyle>
            <a:lvl1pPr>
              <a:defRPr sz="3300"/>
            </a:lvl1pPr>
          </a:lstStyle>
          <a:p>
            <a:r>
              <a:rPr lang="en-US" dirty="0"/>
              <a:t>Master Page Title</a:t>
            </a:r>
          </a:p>
        </p:txBody>
      </p:sp>
      <p:sp>
        <p:nvSpPr>
          <p:cNvPr id="4" name="Date Placeholder 3">
            <a:extLst>
              <a:ext uri="{FF2B5EF4-FFF2-40B4-BE49-F238E27FC236}">
                <a16:creationId xmlns:a16="http://schemas.microsoft.com/office/drawing/2014/main" id="{31C2034F-6775-404D-9722-23160086F016}"/>
              </a:ext>
            </a:extLst>
          </p:cNvPr>
          <p:cNvSpPr>
            <a:spLocks noGrp="1"/>
          </p:cNvSpPr>
          <p:nvPr>
            <p:ph type="dt" sz="half" idx="20"/>
          </p:nvPr>
        </p:nvSpPr>
        <p:spPr/>
        <p:txBody>
          <a:bodyPr/>
          <a:lstStyle/>
          <a:p>
            <a:fld id="{1530C9CC-073B-4D41-9BEE-742F65383FBA}" type="datetime1">
              <a:rPr lang="en-US" smtClean="0"/>
              <a:t>1/27/2025</a:t>
            </a:fld>
            <a:endParaRPr lang="en-US" dirty="0"/>
          </a:p>
        </p:txBody>
      </p:sp>
      <p:sp>
        <p:nvSpPr>
          <p:cNvPr id="5" name="Slide Number Placeholder 4">
            <a:extLst>
              <a:ext uri="{FF2B5EF4-FFF2-40B4-BE49-F238E27FC236}">
                <a16:creationId xmlns:a16="http://schemas.microsoft.com/office/drawing/2014/main" id="{DBADB024-2AC8-49AD-9B6A-CB8E7D8A6812}"/>
              </a:ext>
            </a:extLst>
          </p:cNvPr>
          <p:cNvSpPr>
            <a:spLocks noGrp="1"/>
          </p:cNvSpPr>
          <p:nvPr>
            <p:ph type="sldNum" sz="quarter" idx="21"/>
          </p:nvPr>
        </p:nvSpPr>
        <p:spPr/>
        <p:txBody>
          <a:bodyPr/>
          <a:lstStyle/>
          <a:p>
            <a:fld id="{6CBE36CA-A7C6-4838-9ACB-C8D30B8F2C6D}" type="slidenum">
              <a:rPr lang="en-US" smtClean="0"/>
              <a:pPr/>
              <a:t>‹#›</a:t>
            </a:fld>
            <a:endParaRPr lang="en-US" dirty="0"/>
          </a:p>
        </p:txBody>
      </p:sp>
      <p:pic>
        <p:nvPicPr>
          <p:cNvPr id="2" name="Picture 1">
            <a:extLst>
              <a:ext uri="{FF2B5EF4-FFF2-40B4-BE49-F238E27FC236}">
                <a16:creationId xmlns:a16="http://schemas.microsoft.com/office/drawing/2014/main" id="{32AD3ACB-F046-3BAB-AFD7-3EBE21D690A4}"/>
              </a:ext>
            </a:extLst>
          </p:cNvPr>
          <p:cNvPicPr>
            <a:picLocks noChangeAspect="1"/>
          </p:cNvPicPr>
          <p:nvPr userDrawn="1"/>
        </p:nvPicPr>
        <p:blipFill>
          <a:blip r:embed="rId3">
            <a:extLst>
              <a:ext uri="{28A0092B-C50C-407E-A947-70E740481C1C}">
                <a14:useLocalDpi xmlns:a14="http://schemas.microsoft.com/office/drawing/2010/main" val="0"/>
              </a:ext>
            </a:extLst>
          </a:blip>
          <a:srcRect t="8255" b="8255"/>
          <a:stretch/>
        </p:blipFill>
        <p:spPr>
          <a:xfrm>
            <a:off x="270627" y="6304906"/>
            <a:ext cx="1703316" cy="425765"/>
          </a:xfrm>
          <a:prstGeom prst="rect">
            <a:avLst/>
          </a:prstGeom>
          <a:effectLst>
            <a:outerShdw blurRad="63500" sx="102000" sy="102000" algn="ctr" rotWithShape="0">
              <a:prstClr val="black">
                <a:alpha val="28000"/>
              </a:prstClr>
            </a:outerShdw>
          </a:effectLst>
        </p:spPr>
      </p:pic>
    </p:spTree>
    <p:extLst>
      <p:ext uri="{BB962C8B-B14F-4D97-AF65-F5344CB8AC3E}">
        <p14:creationId xmlns:p14="http://schemas.microsoft.com/office/powerpoint/2010/main" val="10087763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End">
    <p:spTree>
      <p:nvGrpSpPr>
        <p:cNvPr id="1" name=""/>
        <p:cNvGrpSpPr/>
        <p:nvPr/>
      </p:nvGrpSpPr>
      <p:grpSpPr>
        <a:xfrm>
          <a:off x="0" y="0"/>
          <a:ext cx="0" cy="0"/>
          <a:chOff x="0" y="0"/>
          <a:chExt cx="0" cy="0"/>
        </a:xfrm>
      </p:grpSpPr>
      <p:sp>
        <p:nvSpPr>
          <p:cNvPr id="11" name="Picture Placeholder 3">
            <a:extLst>
              <a:ext uri="{FF2B5EF4-FFF2-40B4-BE49-F238E27FC236}">
                <a16:creationId xmlns:a16="http://schemas.microsoft.com/office/drawing/2014/main" id="{5F9E09F9-3C42-4EAB-B94D-76302601D8AC}"/>
              </a:ext>
            </a:extLst>
          </p:cNvPr>
          <p:cNvSpPr>
            <a:spLocks noGrp="1"/>
          </p:cNvSpPr>
          <p:nvPr>
            <p:ph type="pic" sz="quarter" idx="10" hasCustomPrompt="1"/>
          </p:nvPr>
        </p:nvSpPr>
        <p:spPr>
          <a:xfrm>
            <a:off x="6096000" y="0"/>
            <a:ext cx="6096000" cy="6858000"/>
          </a:xfrm>
          <a:prstGeom prst="rect">
            <a:avLst/>
          </a:prstGeom>
          <a:pattFill prst="pct5">
            <a:fgClr>
              <a:schemeClr val="accent1"/>
            </a:fgClr>
            <a:bgClr>
              <a:schemeClr val="bg1"/>
            </a:bgClr>
          </a:pattFill>
        </p:spPr>
        <p:txBody>
          <a:bodyPr anchor="ctr"/>
          <a:lstStyle>
            <a:lvl1pPr marL="0" indent="0" algn="ctr">
              <a:buNone/>
              <a:defRPr/>
            </a:lvl1pPr>
          </a:lstStyle>
          <a:p>
            <a:r>
              <a:rPr lang="en-US" dirty="0"/>
              <a:t>Click icon to insert image</a:t>
            </a:r>
          </a:p>
        </p:txBody>
      </p:sp>
      <p:sp>
        <p:nvSpPr>
          <p:cNvPr id="12" name="Title 1">
            <a:extLst>
              <a:ext uri="{FF2B5EF4-FFF2-40B4-BE49-F238E27FC236}">
                <a16:creationId xmlns:a16="http://schemas.microsoft.com/office/drawing/2014/main" id="{C4417AF7-7163-4F0B-A6B2-0DBA03273963}"/>
              </a:ext>
            </a:extLst>
          </p:cNvPr>
          <p:cNvSpPr>
            <a:spLocks noGrp="1"/>
          </p:cNvSpPr>
          <p:nvPr>
            <p:ph type="title" hasCustomPrompt="1"/>
          </p:nvPr>
        </p:nvSpPr>
        <p:spPr>
          <a:xfrm>
            <a:off x="263939" y="315803"/>
            <a:ext cx="5461324" cy="1996980"/>
          </a:xfrm>
          <a:prstGeom prst="rect">
            <a:avLst/>
          </a:prstGeom>
          <a:ln>
            <a:noFill/>
          </a:ln>
        </p:spPr>
        <p:txBody>
          <a:bodyPr>
            <a:normAutofit/>
          </a:bodyPr>
          <a:lstStyle>
            <a:lvl1pPr>
              <a:defRPr sz="6000" b="1"/>
            </a:lvl1pPr>
          </a:lstStyle>
          <a:p>
            <a:r>
              <a:rPr lang="en-US" dirty="0"/>
              <a:t>[Insert headline]</a:t>
            </a:r>
          </a:p>
        </p:txBody>
      </p:sp>
      <p:sp>
        <p:nvSpPr>
          <p:cNvPr id="14" name="Text Placeholder 23">
            <a:extLst>
              <a:ext uri="{FF2B5EF4-FFF2-40B4-BE49-F238E27FC236}">
                <a16:creationId xmlns:a16="http://schemas.microsoft.com/office/drawing/2014/main" id="{58F3E0BE-5B18-4FB8-8397-19CF1286AE3E}"/>
              </a:ext>
            </a:extLst>
          </p:cNvPr>
          <p:cNvSpPr>
            <a:spLocks noGrp="1"/>
          </p:cNvSpPr>
          <p:nvPr>
            <p:ph type="body" sz="quarter" idx="15" hasCustomPrompt="1"/>
          </p:nvPr>
        </p:nvSpPr>
        <p:spPr>
          <a:xfrm>
            <a:off x="10725912" y="6373368"/>
            <a:ext cx="1207008" cy="292608"/>
          </a:xfrm>
          <a:prstGeom prst="rect">
            <a:avLst/>
          </a:prstGeom>
          <a:blipFill>
            <a:blip r:embed="rId2"/>
            <a:stretch>
              <a:fillRect/>
            </a:stretch>
          </a:blipFill>
        </p:spPr>
        <p:txBody>
          <a:bodyPr>
            <a:normAutofit/>
          </a:bodyPr>
          <a:lstStyle>
            <a:lvl1pPr marL="0" indent="0">
              <a:buNone/>
              <a:defRPr sz="100" b="0"/>
            </a:lvl1pPr>
          </a:lstStyle>
          <a:p>
            <a:pPr lvl="0"/>
            <a:r>
              <a:rPr lang="en-US" dirty="0"/>
              <a:t>.</a:t>
            </a:r>
          </a:p>
        </p:txBody>
      </p:sp>
      <p:pic>
        <p:nvPicPr>
          <p:cNvPr id="15" name="Picture 14">
            <a:extLst>
              <a:ext uri="{FF2B5EF4-FFF2-40B4-BE49-F238E27FC236}">
                <a16:creationId xmlns:a16="http://schemas.microsoft.com/office/drawing/2014/main" id="{76548F51-671A-470B-B43F-5B9D4C23EC20}"/>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43000" y="3279608"/>
            <a:ext cx="640080" cy="640077"/>
          </a:xfrm>
          <a:prstGeom prst="rect">
            <a:avLst/>
          </a:prstGeom>
        </p:spPr>
      </p:pic>
      <p:pic>
        <p:nvPicPr>
          <p:cNvPr id="16" name="Picture 15">
            <a:extLst>
              <a:ext uri="{FF2B5EF4-FFF2-40B4-BE49-F238E27FC236}">
                <a16:creationId xmlns:a16="http://schemas.microsoft.com/office/drawing/2014/main" id="{88BE746E-E4E8-4A20-A382-5D2265D36220}"/>
              </a:ext>
            </a:extLst>
          </p:cNvPr>
          <p:cNvPicPr>
            <a:picLocks/>
          </p:cNvPicPr>
          <p:nvPr userDrawn="1"/>
        </p:nvPicPr>
        <p:blipFill>
          <a:blip r:embed="rId4" cstate="print">
            <a:extLst>
              <a:ext uri="{28A0092B-C50C-407E-A947-70E740481C1C}">
                <a14:useLocalDpi xmlns:a14="http://schemas.microsoft.com/office/drawing/2010/main"/>
              </a:ext>
            </a:extLst>
          </a:blip>
          <a:stretch>
            <a:fillRect/>
          </a:stretch>
        </p:blipFill>
        <p:spPr>
          <a:xfrm>
            <a:off x="139874" y="3861369"/>
            <a:ext cx="640080" cy="640080"/>
          </a:xfrm>
          <a:prstGeom prst="rect">
            <a:avLst/>
          </a:prstGeom>
        </p:spPr>
      </p:pic>
      <p:pic>
        <p:nvPicPr>
          <p:cNvPr id="17" name="Picture 16">
            <a:extLst>
              <a:ext uri="{FF2B5EF4-FFF2-40B4-BE49-F238E27FC236}">
                <a16:creationId xmlns:a16="http://schemas.microsoft.com/office/drawing/2014/main" id="{FCF25787-BF7B-44AD-AF1E-D47853B45391}"/>
              </a:ext>
            </a:extLst>
          </p:cNvPr>
          <p:cNvPicPr>
            <a:picLocks/>
          </p:cNvPicPr>
          <p:nvPr userDrawn="1"/>
        </p:nvPicPr>
        <p:blipFill>
          <a:blip r:embed="rId5" cstate="print">
            <a:extLst>
              <a:ext uri="{28A0092B-C50C-407E-A947-70E740481C1C}">
                <a14:useLocalDpi xmlns:a14="http://schemas.microsoft.com/office/drawing/2010/main"/>
              </a:ext>
            </a:extLst>
          </a:blip>
          <a:stretch>
            <a:fillRect/>
          </a:stretch>
        </p:blipFill>
        <p:spPr>
          <a:xfrm>
            <a:off x="141950" y="4459767"/>
            <a:ext cx="640080" cy="640080"/>
          </a:xfrm>
          <a:prstGeom prst="rect">
            <a:avLst/>
          </a:prstGeom>
        </p:spPr>
      </p:pic>
      <p:sp>
        <p:nvSpPr>
          <p:cNvPr id="18" name="Rectangle 17">
            <a:extLst>
              <a:ext uri="{FF2B5EF4-FFF2-40B4-BE49-F238E27FC236}">
                <a16:creationId xmlns:a16="http://schemas.microsoft.com/office/drawing/2014/main" id="{BA8F0104-2F30-4661-87D5-402DE9C1D8FA}"/>
              </a:ext>
            </a:extLst>
          </p:cNvPr>
          <p:cNvSpPr/>
          <p:nvPr userDrawn="1"/>
        </p:nvSpPr>
        <p:spPr>
          <a:xfrm>
            <a:off x="147056" y="2758581"/>
            <a:ext cx="3278462" cy="338554"/>
          </a:xfrm>
          <a:prstGeom prst="rect">
            <a:avLst/>
          </a:prstGeom>
        </p:spPr>
        <p:txBody>
          <a:bodyPr wrap="none">
            <a:spAutoFit/>
          </a:bodyPr>
          <a:lstStyle/>
          <a:p>
            <a:r>
              <a:rPr lang="en-US" sz="1600" dirty="0">
                <a:solidFill>
                  <a:schemeClr val="tx1"/>
                </a:solidFill>
                <a:latin typeface="Century Gothic" panose="020B0502020202020204" pitchFamily="34" charset="0"/>
              </a:rPr>
              <a:t>VISIT US AT:  </a:t>
            </a:r>
            <a:r>
              <a:rPr lang="en-US" sz="1600" b="1" dirty="0">
                <a:solidFill>
                  <a:srgbClr val="F7932B"/>
                </a:solidFill>
                <a:latin typeface="Century Gothic" panose="020B0502020202020204" pitchFamily="34" charset="0"/>
              </a:rPr>
              <a:t>www.NETL.DOE.gov</a:t>
            </a:r>
          </a:p>
        </p:txBody>
      </p:sp>
      <p:sp>
        <p:nvSpPr>
          <p:cNvPr id="19" name="Rectangle 18">
            <a:extLst>
              <a:ext uri="{FF2B5EF4-FFF2-40B4-BE49-F238E27FC236}">
                <a16:creationId xmlns:a16="http://schemas.microsoft.com/office/drawing/2014/main" id="{F01E7EF0-2693-4EED-B5A9-325A31D30890}"/>
              </a:ext>
            </a:extLst>
          </p:cNvPr>
          <p:cNvSpPr/>
          <p:nvPr userDrawn="1"/>
        </p:nvSpPr>
        <p:spPr>
          <a:xfrm>
            <a:off x="651001" y="4615637"/>
            <a:ext cx="4095993" cy="338554"/>
          </a:xfrm>
          <a:prstGeom prst="rect">
            <a:avLst/>
          </a:prstGeom>
        </p:spPr>
        <p:txBody>
          <a:bodyPr wrap="none">
            <a:spAutoFit/>
          </a:bodyPr>
          <a:lstStyle/>
          <a:p>
            <a:r>
              <a:rPr lang="en-US" sz="1600" b="1" dirty="0">
                <a:solidFill>
                  <a:schemeClr val="tx1"/>
                </a:solidFill>
                <a:latin typeface="Century Gothic" panose="020B0502020202020204" pitchFamily="34" charset="0"/>
              </a:rPr>
              <a:t>@NationalEnergyTechnologyLaboratory</a:t>
            </a:r>
          </a:p>
        </p:txBody>
      </p:sp>
      <p:sp>
        <p:nvSpPr>
          <p:cNvPr id="20" name="Rectangle 19">
            <a:extLst>
              <a:ext uri="{FF2B5EF4-FFF2-40B4-BE49-F238E27FC236}">
                <a16:creationId xmlns:a16="http://schemas.microsoft.com/office/drawing/2014/main" id="{C5C034DC-99D8-4BE2-8889-D74F45150443}"/>
              </a:ext>
            </a:extLst>
          </p:cNvPr>
          <p:cNvSpPr/>
          <p:nvPr userDrawn="1"/>
        </p:nvSpPr>
        <p:spPr>
          <a:xfrm>
            <a:off x="651000" y="3431976"/>
            <a:ext cx="1300356" cy="338554"/>
          </a:xfrm>
          <a:prstGeom prst="rect">
            <a:avLst/>
          </a:prstGeom>
        </p:spPr>
        <p:txBody>
          <a:bodyPr wrap="none">
            <a:spAutoFit/>
          </a:bodyPr>
          <a:lstStyle/>
          <a:p>
            <a:r>
              <a:rPr lang="en-US" sz="1600" b="1" dirty="0">
                <a:solidFill>
                  <a:schemeClr val="tx1"/>
                </a:solidFill>
                <a:latin typeface="Century Gothic" panose="020B0502020202020204" pitchFamily="34" charset="0"/>
              </a:rPr>
              <a:t>@NETL_DOE</a:t>
            </a:r>
          </a:p>
        </p:txBody>
      </p:sp>
      <p:sp>
        <p:nvSpPr>
          <p:cNvPr id="21" name="Rectangle 20">
            <a:extLst>
              <a:ext uri="{FF2B5EF4-FFF2-40B4-BE49-F238E27FC236}">
                <a16:creationId xmlns:a16="http://schemas.microsoft.com/office/drawing/2014/main" id="{F8BC4024-931C-4653-B10B-CE8039C94AAF}"/>
              </a:ext>
            </a:extLst>
          </p:cNvPr>
          <p:cNvSpPr/>
          <p:nvPr userDrawn="1"/>
        </p:nvSpPr>
        <p:spPr>
          <a:xfrm>
            <a:off x="651000" y="4014366"/>
            <a:ext cx="1300356" cy="338554"/>
          </a:xfrm>
          <a:prstGeom prst="rect">
            <a:avLst/>
          </a:prstGeom>
        </p:spPr>
        <p:txBody>
          <a:bodyPr wrap="none">
            <a:spAutoFit/>
          </a:bodyPr>
          <a:lstStyle/>
          <a:p>
            <a:r>
              <a:rPr lang="en-US" sz="1600" b="1" dirty="0">
                <a:solidFill>
                  <a:schemeClr val="tx1"/>
                </a:solidFill>
                <a:latin typeface="Century Gothic" panose="020B0502020202020204" pitchFamily="34" charset="0"/>
              </a:rPr>
              <a:t>@NETL_DOE</a:t>
            </a:r>
          </a:p>
        </p:txBody>
      </p:sp>
      <p:sp>
        <p:nvSpPr>
          <p:cNvPr id="22" name="Text Placeholder 10">
            <a:extLst>
              <a:ext uri="{FF2B5EF4-FFF2-40B4-BE49-F238E27FC236}">
                <a16:creationId xmlns:a16="http://schemas.microsoft.com/office/drawing/2014/main" id="{476F9019-FA1A-4FAA-A83C-18E0DF2FAAEE}"/>
              </a:ext>
            </a:extLst>
          </p:cNvPr>
          <p:cNvSpPr>
            <a:spLocks noGrp="1"/>
          </p:cNvSpPr>
          <p:nvPr>
            <p:ph type="body" sz="quarter" idx="11" hasCustomPrompt="1"/>
          </p:nvPr>
        </p:nvSpPr>
        <p:spPr>
          <a:xfrm>
            <a:off x="252228" y="5738543"/>
            <a:ext cx="4171707" cy="274320"/>
          </a:xfrm>
          <a:prstGeom prst="rect">
            <a:avLst/>
          </a:prstGeom>
        </p:spPr>
        <p:txBody>
          <a:bodyPr lIns="0" tIns="0" bIns="0" anchor="b">
            <a:normAutofit/>
          </a:bodyPr>
          <a:lstStyle>
            <a:lvl1pPr marL="0" indent="0">
              <a:buFont typeface="Segoe UI" panose="020B0502040204020203" pitchFamily="34" charset="0"/>
              <a:buChar char="​"/>
              <a:defRPr sz="1600" b="0">
                <a:solidFill>
                  <a:schemeClr val="tx1"/>
                </a:solidFill>
                <a:latin typeface="Century Gothic" panose="020B0502020202020204" pitchFamily="34" charset="0"/>
              </a:defRPr>
            </a:lvl1pPr>
            <a:lvl2pPr marL="228600" indent="0">
              <a:buNone/>
              <a:defRPr/>
            </a:lvl2pPr>
          </a:lstStyle>
          <a:p>
            <a:pPr lvl="0"/>
            <a:r>
              <a:rPr lang="en-US" dirty="0"/>
              <a:t>Click to add contact name</a:t>
            </a:r>
          </a:p>
        </p:txBody>
      </p:sp>
      <p:sp>
        <p:nvSpPr>
          <p:cNvPr id="23" name="Text Placeholder 10">
            <a:extLst>
              <a:ext uri="{FF2B5EF4-FFF2-40B4-BE49-F238E27FC236}">
                <a16:creationId xmlns:a16="http://schemas.microsoft.com/office/drawing/2014/main" id="{D7446446-DB2C-4247-AA31-2675DEAA47C1}"/>
              </a:ext>
            </a:extLst>
          </p:cNvPr>
          <p:cNvSpPr>
            <a:spLocks noGrp="1"/>
          </p:cNvSpPr>
          <p:nvPr>
            <p:ph type="body" sz="quarter" idx="16" hasCustomPrompt="1"/>
          </p:nvPr>
        </p:nvSpPr>
        <p:spPr>
          <a:xfrm>
            <a:off x="259464" y="6066078"/>
            <a:ext cx="4171707" cy="612535"/>
          </a:xfrm>
          <a:prstGeom prst="rect">
            <a:avLst/>
          </a:prstGeom>
        </p:spPr>
        <p:txBody>
          <a:bodyPr lIns="0" tIns="0" bIns="0" anchor="t">
            <a:normAutofit/>
          </a:bodyPr>
          <a:lstStyle>
            <a:lvl1pPr marL="0" indent="0">
              <a:buFont typeface="Segoe UI" panose="020B0502040204020203" pitchFamily="34" charset="0"/>
              <a:buChar char="​"/>
              <a:defRPr sz="1600" b="0">
                <a:solidFill>
                  <a:schemeClr val="tx1"/>
                </a:solidFill>
                <a:latin typeface="Century Gothic" panose="020B0502020202020204" pitchFamily="34" charset="0"/>
              </a:defRPr>
            </a:lvl1pPr>
            <a:lvl2pPr marL="228600" indent="0">
              <a:buNone/>
              <a:defRPr/>
            </a:lvl2pPr>
          </a:lstStyle>
          <a:p>
            <a:pPr lvl="0"/>
            <a:r>
              <a:rPr lang="en-US" dirty="0"/>
              <a:t>Click to add contact information</a:t>
            </a:r>
          </a:p>
        </p:txBody>
      </p:sp>
      <p:sp>
        <p:nvSpPr>
          <p:cNvPr id="24" name="Rectangle 23">
            <a:extLst>
              <a:ext uri="{FF2B5EF4-FFF2-40B4-BE49-F238E27FC236}">
                <a16:creationId xmlns:a16="http://schemas.microsoft.com/office/drawing/2014/main" id="{C9E4F8AC-9B7D-4AAD-A0A2-AC30C00ABCCF}"/>
              </a:ext>
            </a:extLst>
          </p:cNvPr>
          <p:cNvSpPr/>
          <p:nvPr userDrawn="1"/>
        </p:nvSpPr>
        <p:spPr>
          <a:xfrm>
            <a:off x="147056" y="5429122"/>
            <a:ext cx="1233030" cy="338554"/>
          </a:xfrm>
          <a:prstGeom prst="rect">
            <a:avLst/>
          </a:prstGeom>
        </p:spPr>
        <p:txBody>
          <a:bodyPr wrap="none">
            <a:spAutoFit/>
          </a:bodyPr>
          <a:lstStyle/>
          <a:p>
            <a:r>
              <a:rPr lang="en-US" sz="1600" dirty="0">
                <a:solidFill>
                  <a:schemeClr val="tx1"/>
                </a:solidFill>
                <a:latin typeface="Century Gothic" panose="020B0502020202020204" pitchFamily="34" charset="0"/>
              </a:rPr>
              <a:t>CONTACT:</a:t>
            </a:r>
            <a:endParaRPr lang="en-US" sz="1600" b="1" dirty="0">
              <a:solidFill>
                <a:schemeClr val="tx1"/>
              </a:solidFill>
              <a:latin typeface="Century Gothic" panose="020B0502020202020204" pitchFamily="34" charset="0"/>
            </a:endParaRPr>
          </a:p>
        </p:txBody>
      </p:sp>
      <p:cxnSp>
        <p:nvCxnSpPr>
          <p:cNvPr id="26" name="Straight Connector 25">
            <a:extLst>
              <a:ext uri="{FF2B5EF4-FFF2-40B4-BE49-F238E27FC236}">
                <a16:creationId xmlns:a16="http://schemas.microsoft.com/office/drawing/2014/main" id="{0A8C2E58-4B6C-4F07-A902-A4303E045AB2}"/>
              </a:ext>
            </a:extLst>
          </p:cNvPr>
          <p:cNvCxnSpPr>
            <a:cxnSpLocks/>
          </p:cNvCxnSpPr>
          <p:nvPr userDrawn="1"/>
        </p:nvCxnSpPr>
        <p:spPr>
          <a:xfrm>
            <a:off x="259464" y="2350116"/>
            <a:ext cx="5317552" cy="0"/>
          </a:xfrm>
          <a:prstGeom prst="line">
            <a:avLst/>
          </a:prstGeom>
          <a:ln w="22225">
            <a:solidFill>
              <a:srgbClr val="98C93D"/>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5810833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End Blank">
    <p:spTree>
      <p:nvGrpSpPr>
        <p:cNvPr id="1" name=""/>
        <p:cNvGrpSpPr/>
        <p:nvPr/>
      </p:nvGrpSpPr>
      <p:grpSpPr>
        <a:xfrm>
          <a:off x="0" y="0"/>
          <a:ext cx="0" cy="0"/>
          <a:chOff x="0" y="0"/>
          <a:chExt cx="0" cy="0"/>
        </a:xfrm>
      </p:grpSpPr>
      <p:sp>
        <p:nvSpPr>
          <p:cNvPr id="11" name="Picture Placeholder 3">
            <a:extLst>
              <a:ext uri="{FF2B5EF4-FFF2-40B4-BE49-F238E27FC236}">
                <a16:creationId xmlns:a16="http://schemas.microsoft.com/office/drawing/2014/main" id="{5F9E09F9-3C42-4EAB-B94D-76302601D8AC}"/>
              </a:ext>
            </a:extLst>
          </p:cNvPr>
          <p:cNvSpPr>
            <a:spLocks noGrp="1"/>
          </p:cNvSpPr>
          <p:nvPr>
            <p:ph type="pic" sz="quarter" idx="10" hasCustomPrompt="1"/>
          </p:nvPr>
        </p:nvSpPr>
        <p:spPr>
          <a:xfrm>
            <a:off x="6096000" y="0"/>
            <a:ext cx="6096000" cy="6858000"/>
          </a:xfrm>
          <a:prstGeom prst="rect">
            <a:avLst/>
          </a:prstGeom>
          <a:pattFill prst="pct5">
            <a:fgClr>
              <a:schemeClr val="accent1"/>
            </a:fgClr>
            <a:bgClr>
              <a:schemeClr val="bg1"/>
            </a:bgClr>
          </a:pattFill>
        </p:spPr>
        <p:txBody>
          <a:bodyPr anchor="ctr"/>
          <a:lstStyle>
            <a:lvl1pPr marL="0" indent="0" algn="ctr">
              <a:buNone/>
              <a:defRPr/>
            </a:lvl1pPr>
          </a:lstStyle>
          <a:p>
            <a:r>
              <a:rPr lang="en-US" dirty="0"/>
              <a:t>Click icon to insert image</a:t>
            </a:r>
          </a:p>
        </p:txBody>
      </p:sp>
      <p:sp>
        <p:nvSpPr>
          <p:cNvPr id="12" name="Title 1">
            <a:extLst>
              <a:ext uri="{FF2B5EF4-FFF2-40B4-BE49-F238E27FC236}">
                <a16:creationId xmlns:a16="http://schemas.microsoft.com/office/drawing/2014/main" id="{C4417AF7-7163-4F0B-A6B2-0DBA03273963}"/>
              </a:ext>
            </a:extLst>
          </p:cNvPr>
          <p:cNvSpPr>
            <a:spLocks noGrp="1"/>
          </p:cNvSpPr>
          <p:nvPr>
            <p:ph type="title" hasCustomPrompt="1"/>
          </p:nvPr>
        </p:nvSpPr>
        <p:spPr>
          <a:xfrm>
            <a:off x="263939" y="315803"/>
            <a:ext cx="5461324" cy="1996980"/>
          </a:xfrm>
          <a:prstGeom prst="rect">
            <a:avLst/>
          </a:prstGeom>
          <a:ln>
            <a:noFill/>
          </a:ln>
        </p:spPr>
        <p:txBody>
          <a:bodyPr>
            <a:normAutofit/>
          </a:bodyPr>
          <a:lstStyle>
            <a:lvl1pPr>
              <a:defRPr sz="6000" b="1"/>
            </a:lvl1pPr>
          </a:lstStyle>
          <a:p>
            <a:r>
              <a:rPr lang="en-US" dirty="0"/>
              <a:t>[Insert headline]</a:t>
            </a:r>
          </a:p>
        </p:txBody>
      </p:sp>
      <p:sp>
        <p:nvSpPr>
          <p:cNvPr id="14" name="Text Placeholder 23">
            <a:extLst>
              <a:ext uri="{FF2B5EF4-FFF2-40B4-BE49-F238E27FC236}">
                <a16:creationId xmlns:a16="http://schemas.microsoft.com/office/drawing/2014/main" id="{58F3E0BE-5B18-4FB8-8397-19CF1286AE3E}"/>
              </a:ext>
            </a:extLst>
          </p:cNvPr>
          <p:cNvSpPr>
            <a:spLocks noGrp="1"/>
          </p:cNvSpPr>
          <p:nvPr>
            <p:ph type="body" sz="quarter" idx="15" hasCustomPrompt="1"/>
          </p:nvPr>
        </p:nvSpPr>
        <p:spPr>
          <a:xfrm>
            <a:off x="10725912" y="6373368"/>
            <a:ext cx="1207008" cy="292608"/>
          </a:xfrm>
          <a:prstGeom prst="rect">
            <a:avLst/>
          </a:prstGeom>
          <a:blipFill>
            <a:blip r:embed="rId2"/>
            <a:stretch>
              <a:fillRect/>
            </a:stretch>
          </a:blipFill>
        </p:spPr>
        <p:txBody>
          <a:bodyPr>
            <a:normAutofit/>
          </a:bodyPr>
          <a:lstStyle>
            <a:lvl1pPr marL="0" indent="0">
              <a:buNone/>
              <a:defRPr sz="100" b="0"/>
            </a:lvl1pPr>
          </a:lstStyle>
          <a:p>
            <a:pPr lvl="0"/>
            <a:r>
              <a:rPr lang="en-US" dirty="0"/>
              <a:t>.</a:t>
            </a:r>
          </a:p>
        </p:txBody>
      </p:sp>
      <p:sp>
        <p:nvSpPr>
          <p:cNvPr id="18" name="Rectangle 17">
            <a:extLst>
              <a:ext uri="{FF2B5EF4-FFF2-40B4-BE49-F238E27FC236}">
                <a16:creationId xmlns:a16="http://schemas.microsoft.com/office/drawing/2014/main" id="{BA8F0104-2F30-4661-87D5-402DE9C1D8FA}"/>
              </a:ext>
            </a:extLst>
          </p:cNvPr>
          <p:cNvSpPr/>
          <p:nvPr userDrawn="1"/>
        </p:nvSpPr>
        <p:spPr>
          <a:xfrm>
            <a:off x="147056" y="2758581"/>
            <a:ext cx="3278462" cy="338554"/>
          </a:xfrm>
          <a:prstGeom prst="rect">
            <a:avLst/>
          </a:prstGeom>
        </p:spPr>
        <p:txBody>
          <a:bodyPr wrap="none">
            <a:spAutoFit/>
          </a:bodyPr>
          <a:lstStyle/>
          <a:p>
            <a:r>
              <a:rPr lang="en-US" sz="1600" dirty="0">
                <a:solidFill>
                  <a:schemeClr val="tx1"/>
                </a:solidFill>
                <a:latin typeface="Century Gothic" panose="020B0502020202020204" pitchFamily="34" charset="0"/>
              </a:rPr>
              <a:t>VISIT US AT:  </a:t>
            </a:r>
            <a:r>
              <a:rPr lang="en-US" sz="1600" b="1" dirty="0">
                <a:solidFill>
                  <a:srgbClr val="F7932B"/>
                </a:solidFill>
                <a:latin typeface="Century Gothic" panose="020B0502020202020204" pitchFamily="34" charset="0"/>
              </a:rPr>
              <a:t>www.NETL.DOE.gov</a:t>
            </a:r>
          </a:p>
        </p:txBody>
      </p:sp>
      <p:cxnSp>
        <p:nvCxnSpPr>
          <p:cNvPr id="26" name="Straight Connector 25">
            <a:extLst>
              <a:ext uri="{FF2B5EF4-FFF2-40B4-BE49-F238E27FC236}">
                <a16:creationId xmlns:a16="http://schemas.microsoft.com/office/drawing/2014/main" id="{0A8C2E58-4B6C-4F07-A902-A4303E045AB2}"/>
              </a:ext>
            </a:extLst>
          </p:cNvPr>
          <p:cNvCxnSpPr>
            <a:cxnSpLocks/>
          </p:cNvCxnSpPr>
          <p:nvPr userDrawn="1"/>
        </p:nvCxnSpPr>
        <p:spPr>
          <a:xfrm>
            <a:off x="259464" y="2350116"/>
            <a:ext cx="5317552" cy="0"/>
          </a:xfrm>
          <a:prstGeom prst="line">
            <a:avLst/>
          </a:prstGeom>
          <a:ln w="22225">
            <a:solidFill>
              <a:srgbClr val="98C93D"/>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4386202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pic>
        <p:nvPicPr>
          <p:cNvPr id="2050" name="Picture 2" descr="http://africabriefing.org/wp-content/uploads/2015/06/powerline.jpg"/>
          <p:cNvPicPr>
            <a:picLocks noChangeAspect="1" noChangeArrowheads="1"/>
          </p:cNvPicPr>
          <p:nvPr userDrawn="1"/>
        </p:nvPicPr>
        <p:blipFill rotWithShape="1">
          <a:blip r:embed="rId2" cstate="print">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l="237" t="32856" r="36" b="18203"/>
          <a:stretch/>
        </p:blipFill>
        <p:spPr bwMode="auto">
          <a:xfrm>
            <a:off x="0" y="1353457"/>
            <a:ext cx="12192000" cy="4151086"/>
          </a:xfrm>
          <a:prstGeom prst="rect">
            <a:avLst/>
          </a:prstGeom>
          <a:noFill/>
          <a:effectLst>
            <a:innerShdw blurRad="1270000" dist="50800" dir="5400000">
              <a:prstClr val="black">
                <a:alpha val="98000"/>
              </a:prstClr>
            </a:innerShdw>
          </a:effectLst>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975FB165-DB10-4185-A8DB-D05EF526C1B1}"/>
              </a:ext>
            </a:extLst>
          </p:cNvPr>
          <p:cNvSpPr>
            <a:spLocks noGrp="1"/>
          </p:cNvSpPr>
          <p:nvPr>
            <p:ph sz="quarter" idx="10" hasCustomPrompt="1"/>
          </p:nvPr>
        </p:nvSpPr>
        <p:spPr>
          <a:xfrm>
            <a:off x="0" y="2787650"/>
            <a:ext cx="12192000" cy="1300163"/>
          </a:xfrm>
        </p:spPr>
        <p:txBody>
          <a:bodyPr anchor="ctr">
            <a:normAutofit/>
          </a:bodyPr>
          <a:lstStyle>
            <a:lvl1pPr marL="0" indent="0" algn="ctr">
              <a:buNone/>
              <a:defRPr sz="3600">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Section Divider Title</a:t>
            </a:r>
          </a:p>
        </p:txBody>
      </p:sp>
    </p:spTree>
    <p:extLst>
      <p:ext uri="{BB962C8B-B14F-4D97-AF65-F5344CB8AC3E}">
        <p14:creationId xmlns:p14="http://schemas.microsoft.com/office/powerpoint/2010/main" val="10263592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cxnSp>
        <p:nvCxnSpPr>
          <p:cNvPr id="7" name="Straight Connector 6"/>
          <p:cNvCxnSpPr/>
          <p:nvPr userDrawn="1"/>
        </p:nvCxnSpPr>
        <p:spPr>
          <a:xfrm>
            <a:off x="0" y="753618"/>
            <a:ext cx="9858375" cy="0"/>
          </a:xfrm>
          <a:prstGeom prst="line">
            <a:avLst/>
          </a:prstGeom>
          <a:ln w="22225">
            <a:solidFill>
              <a:srgbClr val="98C93D"/>
            </a:solidFill>
          </a:ln>
        </p:spPr>
        <p:style>
          <a:lnRef idx="1">
            <a:schemeClr val="accent1"/>
          </a:lnRef>
          <a:fillRef idx="0">
            <a:schemeClr val="accent1"/>
          </a:fillRef>
          <a:effectRef idx="0">
            <a:schemeClr val="accent1"/>
          </a:effectRef>
          <a:fontRef idx="minor">
            <a:schemeClr val="tx1"/>
          </a:fontRef>
        </p:style>
      </p:cxnSp>
      <p:sp>
        <p:nvSpPr>
          <p:cNvPr id="8" name="Content Placeholder 2"/>
          <p:cNvSpPr>
            <a:spLocks noGrp="1"/>
          </p:cNvSpPr>
          <p:nvPr>
            <p:ph idx="1"/>
          </p:nvPr>
        </p:nvSpPr>
        <p:spPr>
          <a:xfrm>
            <a:off x="270627" y="1168878"/>
            <a:ext cx="11580921" cy="4827976"/>
          </a:xfrm>
          <a:prstGeom prst="rect">
            <a:avLst/>
          </a:prstGeom>
        </p:spPr>
        <p:txBody>
          <a:bodyPr/>
          <a:lstStyle>
            <a:lvl1pPr marL="342900" indent="-342900">
              <a:buFont typeface="Arial" panose="020B0604020202020204" pitchFamily="34" charset="0"/>
              <a:buChar char="•"/>
              <a:defRPr sz="2400" b="0">
                <a:latin typeface="Century Gothic" panose="020B0502020202020204" pitchFamily="34" charset="0"/>
                <a:cs typeface="Arial" panose="020B0604020202020204" pitchFamily="34" charset="0"/>
              </a:defRPr>
            </a:lvl1pPr>
            <a:lvl2pPr>
              <a:defRPr sz="2000">
                <a:latin typeface="Century Gothic" panose="020B0502020202020204" pitchFamily="34" charset="0"/>
                <a:cs typeface="Arial" panose="020B0604020202020204" pitchFamily="34" charset="0"/>
              </a:defRPr>
            </a:lvl2pPr>
            <a:lvl3pPr>
              <a:defRPr sz="1800">
                <a:latin typeface="Century Gothic" panose="020B0502020202020204" pitchFamily="34" charset="0"/>
                <a:cs typeface="Arial" panose="020B0604020202020204" pitchFamily="34" charset="0"/>
              </a:defRPr>
            </a:lvl3pPr>
            <a:lvl4pPr>
              <a:defRPr sz="1600">
                <a:latin typeface="Century Gothic" panose="020B0502020202020204" pitchFamily="34" charset="0"/>
                <a:cs typeface="Arial" panose="020B0604020202020204" pitchFamily="34" charset="0"/>
              </a:defRPr>
            </a:lvl4pPr>
            <a:lvl5pPr>
              <a:defRPr sz="1600">
                <a:latin typeface="Century Gothic" panose="020B0502020202020204" pitchFamily="34" charset="0"/>
                <a:cs typeface="Arial" panose="020B0604020202020204" pitchFamily="34" charset="0"/>
              </a:defRPr>
            </a:lvl5pPr>
          </a:lstStyle>
          <a:p>
            <a:pPr lvl="0"/>
            <a:r>
              <a:rPr lang="en-US"/>
              <a:t>Click to edit Master text styles</a:t>
            </a:r>
          </a:p>
        </p:txBody>
      </p:sp>
      <p:sp>
        <p:nvSpPr>
          <p:cNvPr id="10" name="Subtitle 2"/>
          <p:cNvSpPr>
            <a:spLocks noGrp="1"/>
          </p:cNvSpPr>
          <p:nvPr>
            <p:ph type="subTitle" idx="13" hasCustomPrompt="1"/>
          </p:nvPr>
        </p:nvSpPr>
        <p:spPr>
          <a:xfrm>
            <a:off x="270628" y="778081"/>
            <a:ext cx="11580921" cy="373510"/>
          </a:xfrm>
          <a:prstGeom prst="rect">
            <a:avLst/>
          </a:prstGeom>
        </p:spPr>
        <p:txBody>
          <a:bodyPr>
            <a:noAutofit/>
          </a:bodyPr>
          <a:lstStyle>
            <a:lvl1pPr marL="0" indent="0" algn="l">
              <a:buNone/>
              <a:defRPr sz="2000" b="1">
                <a:solidFill>
                  <a:srgbClr val="F7932B"/>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Master Page Subtitle</a:t>
            </a:r>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934113" y="260267"/>
            <a:ext cx="1917435" cy="762875"/>
          </a:xfrm>
          <a:prstGeom prst="rect">
            <a:avLst/>
          </a:prstGeom>
        </p:spPr>
      </p:pic>
      <p:sp>
        <p:nvSpPr>
          <p:cNvPr id="12" name="Rectangle 11"/>
          <p:cNvSpPr/>
          <p:nvPr userDrawn="1"/>
        </p:nvSpPr>
        <p:spPr>
          <a:xfrm>
            <a:off x="0" y="6258757"/>
            <a:ext cx="12192000" cy="517000"/>
          </a:xfrm>
          <a:prstGeom prst="rect">
            <a:avLst/>
          </a:prstGeom>
          <a:gradFill flip="none" rotWithShape="1">
            <a:gsLst>
              <a:gs pos="44000">
                <a:srgbClr val="98C93D"/>
              </a:gs>
              <a:gs pos="100000">
                <a:srgbClr val="648725"/>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userDrawn="1"/>
        </p:nvSpPr>
        <p:spPr>
          <a:xfrm rot="5400000" flipH="1">
            <a:off x="6073142" y="748018"/>
            <a:ext cx="45719" cy="12192000"/>
          </a:xfrm>
          <a:prstGeom prst="rect">
            <a:avLst/>
          </a:prstGeom>
          <a:gradFill flip="none" rotWithShape="1">
            <a:gsLst>
              <a:gs pos="100000">
                <a:srgbClr val="648725"/>
              </a:gs>
              <a:gs pos="37000">
                <a:srgbClr val="98C93D"/>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Picture 14"/>
          <p:cNvPicPr>
            <a:picLocks noChangeAspect="1"/>
          </p:cNvPicPr>
          <p:nvPr userDrawn="1"/>
        </p:nvPicPr>
        <p:blipFill>
          <a:blip r:embed="rId3">
            <a:extLst>
              <a:ext uri="{28A0092B-C50C-407E-A947-70E740481C1C}">
                <a14:useLocalDpi xmlns:a14="http://schemas.microsoft.com/office/drawing/2010/main" val="0"/>
              </a:ext>
            </a:extLst>
          </a:blip>
          <a:srcRect t="8255" b="8255"/>
          <a:stretch/>
        </p:blipFill>
        <p:spPr>
          <a:xfrm>
            <a:off x="270627" y="6304906"/>
            <a:ext cx="1703316" cy="425765"/>
          </a:xfrm>
          <a:prstGeom prst="rect">
            <a:avLst/>
          </a:prstGeom>
          <a:effectLst>
            <a:outerShdw blurRad="63500" sx="102000" sy="102000" algn="ctr" rotWithShape="0">
              <a:prstClr val="black">
                <a:alpha val="28000"/>
              </a:prstClr>
            </a:outerShdw>
          </a:effectLst>
        </p:spPr>
      </p:pic>
      <p:sp>
        <p:nvSpPr>
          <p:cNvPr id="2" name="Title 1">
            <a:extLst>
              <a:ext uri="{FF2B5EF4-FFF2-40B4-BE49-F238E27FC236}">
                <a16:creationId xmlns:a16="http://schemas.microsoft.com/office/drawing/2014/main" id="{8C977DC4-18C7-4A68-8918-D979F70F69D3}"/>
              </a:ext>
            </a:extLst>
          </p:cNvPr>
          <p:cNvSpPr>
            <a:spLocks noGrp="1"/>
          </p:cNvSpPr>
          <p:nvPr>
            <p:ph type="title" hasCustomPrompt="1"/>
          </p:nvPr>
        </p:nvSpPr>
        <p:spPr>
          <a:xfrm>
            <a:off x="270626" y="134544"/>
            <a:ext cx="9587749" cy="602548"/>
          </a:xfrm>
          <a:prstGeom prst="rect">
            <a:avLst/>
          </a:prstGeom>
        </p:spPr>
        <p:txBody>
          <a:bodyPr/>
          <a:lstStyle>
            <a:lvl1pPr>
              <a:defRPr sz="3300"/>
            </a:lvl1pPr>
          </a:lstStyle>
          <a:p>
            <a:r>
              <a:rPr lang="en-US" dirty="0"/>
              <a:t>Master Page Title</a:t>
            </a:r>
          </a:p>
        </p:txBody>
      </p:sp>
      <p:sp>
        <p:nvSpPr>
          <p:cNvPr id="9" name="Slide Number Placeholder 8">
            <a:extLst>
              <a:ext uri="{FF2B5EF4-FFF2-40B4-BE49-F238E27FC236}">
                <a16:creationId xmlns:a16="http://schemas.microsoft.com/office/drawing/2014/main" id="{C3DD2D5C-73ED-4C16-9EE0-B380D143C951}"/>
              </a:ext>
            </a:extLst>
          </p:cNvPr>
          <p:cNvSpPr>
            <a:spLocks noGrp="1"/>
          </p:cNvSpPr>
          <p:nvPr>
            <p:ph type="sldNum" sz="quarter" idx="15"/>
          </p:nvPr>
        </p:nvSpPr>
        <p:spPr/>
        <p:txBody>
          <a:bodyPr/>
          <a:lstStyle/>
          <a:p>
            <a:fld id="{6CBE36CA-A7C6-4838-9ACB-C8D30B8F2C6D}" type="slidenum">
              <a:rPr lang="en-US" smtClean="0"/>
              <a:pPr/>
              <a:t>‹#›</a:t>
            </a:fld>
            <a:endParaRPr lang="en-US" dirty="0"/>
          </a:p>
        </p:txBody>
      </p:sp>
    </p:spTree>
    <p:extLst>
      <p:ext uri="{BB962C8B-B14F-4D97-AF65-F5344CB8AC3E}">
        <p14:creationId xmlns:p14="http://schemas.microsoft.com/office/powerpoint/2010/main" val="32514870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Two Line Header">
    <p:spTree>
      <p:nvGrpSpPr>
        <p:cNvPr id="1" name=""/>
        <p:cNvGrpSpPr/>
        <p:nvPr/>
      </p:nvGrpSpPr>
      <p:grpSpPr>
        <a:xfrm>
          <a:off x="0" y="0"/>
          <a:ext cx="0" cy="0"/>
          <a:chOff x="0" y="0"/>
          <a:chExt cx="0" cy="0"/>
        </a:xfrm>
      </p:grpSpPr>
      <p:cxnSp>
        <p:nvCxnSpPr>
          <p:cNvPr id="7" name="Straight Connector 6"/>
          <p:cNvCxnSpPr/>
          <p:nvPr userDrawn="1"/>
        </p:nvCxnSpPr>
        <p:spPr>
          <a:xfrm>
            <a:off x="0" y="1186755"/>
            <a:ext cx="9858375" cy="0"/>
          </a:xfrm>
          <a:prstGeom prst="line">
            <a:avLst/>
          </a:prstGeom>
          <a:ln w="22225">
            <a:solidFill>
              <a:srgbClr val="98C93D"/>
            </a:solidFill>
          </a:ln>
        </p:spPr>
        <p:style>
          <a:lnRef idx="1">
            <a:schemeClr val="accent1"/>
          </a:lnRef>
          <a:fillRef idx="0">
            <a:schemeClr val="accent1"/>
          </a:fillRef>
          <a:effectRef idx="0">
            <a:schemeClr val="accent1"/>
          </a:effectRef>
          <a:fontRef idx="minor">
            <a:schemeClr val="tx1"/>
          </a:fontRef>
        </p:style>
      </p:cxnSp>
      <p:sp>
        <p:nvSpPr>
          <p:cNvPr id="8" name="Content Placeholder 2"/>
          <p:cNvSpPr>
            <a:spLocks noGrp="1"/>
          </p:cNvSpPr>
          <p:nvPr>
            <p:ph idx="1"/>
          </p:nvPr>
        </p:nvSpPr>
        <p:spPr>
          <a:xfrm>
            <a:off x="270627" y="1634981"/>
            <a:ext cx="11580921" cy="4361873"/>
          </a:xfrm>
          <a:prstGeom prst="rect">
            <a:avLst/>
          </a:prstGeom>
        </p:spPr>
        <p:txBody>
          <a:bodyPr/>
          <a:lstStyle>
            <a:lvl1pPr marL="342900" indent="-342900">
              <a:buFont typeface="Arial" panose="020B0604020202020204" pitchFamily="34" charset="0"/>
              <a:buChar char="•"/>
              <a:defRPr sz="2400" b="0">
                <a:latin typeface="Century Gothic" panose="020B0502020202020204" pitchFamily="34" charset="0"/>
                <a:cs typeface="Arial" panose="020B0604020202020204" pitchFamily="34" charset="0"/>
              </a:defRPr>
            </a:lvl1pPr>
            <a:lvl2pPr>
              <a:defRPr sz="2000">
                <a:latin typeface="Century Gothic" panose="020B0502020202020204" pitchFamily="34" charset="0"/>
                <a:cs typeface="Arial" panose="020B0604020202020204" pitchFamily="34" charset="0"/>
              </a:defRPr>
            </a:lvl2pPr>
            <a:lvl3pPr>
              <a:defRPr sz="1800">
                <a:latin typeface="Century Gothic" panose="020B0502020202020204" pitchFamily="34" charset="0"/>
                <a:cs typeface="Arial" panose="020B0604020202020204" pitchFamily="34" charset="0"/>
              </a:defRPr>
            </a:lvl3pPr>
            <a:lvl4pPr>
              <a:defRPr sz="1600">
                <a:latin typeface="Century Gothic" panose="020B0502020202020204" pitchFamily="34" charset="0"/>
                <a:cs typeface="Arial" panose="020B0604020202020204" pitchFamily="34" charset="0"/>
              </a:defRPr>
            </a:lvl4pPr>
            <a:lvl5pPr>
              <a:defRPr sz="1600">
                <a:latin typeface="Century Gothic" panose="020B0502020202020204" pitchFamily="34" charset="0"/>
                <a:cs typeface="Arial" panose="020B0604020202020204" pitchFamily="34" charset="0"/>
              </a:defRPr>
            </a:lvl5pPr>
          </a:lstStyle>
          <a:p>
            <a:pPr lvl="0"/>
            <a:r>
              <a:rPr lang="en-US"/>
              <a:t>Click to edit Master text styles</a:t>
            </a:r>
          </a:p>
        </p:txBody>
      </p:sp>
      <p:sp>
        <p:nvSpPr>
          <p:cNvPr id="10" name="Subtitle 2"/>
          <p:cNvSpPr>
            <a:spLocks noGrp="1"/>
          </p:cNvSpPr>
          <p:nvPr>
            <p:ph type="subTitle" idx="13" hasCustomPrompt="1"/>
          </p:nvPr>
        </p:nvSpPr>
        <p:spPr>
          <a:xfrm>
            <a:off x="270627" y="1223825"/>
            <a:ext cx="11580921" cy="411156"/>
          </a:xfrm>
          <a:prstGeom prst="rect">
            <a:avLst/>
          </a:prstGeom>
        </p:spPr>
        <p:txBody>
          <a:bodyPr>
            <a:noAutofit/>
          </a:bodyPr>
          <a:lstStyle>
            <a:lvl1pPr marL="0" indent="0" algn="l">
              <a:buNone/>
              <a:defRPr sz="2000" b="1">
                <a:solidFill>
                  <a:srgbClr val="F7932B"/>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Master Page Subtitle</a:t>
            </a:r>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934113" y="260267"/>
            <a:ext cx="1917435" cy="762875"/>
          </a:xfrm>
          <a:prstGeom prst="rect">
            <a:avLst/>
          </a:prstGeom>
        </p:spPr>
      </p:pic>
      <p:sp>
        <p:nvSpPr>
          <p:cNvPr id="12" name="Rectangle 11"/>
          <p:cNvSpPr/>
          <p:nvPr userDrawn="1"/>
        </p:nvSpPr>
        <p:spPr>
          <a:xfrm>
            <a:off x="0" y="6258757"/>
            <a:ext cx="12192000" cy="517000"/>
          </a:xfrm>
          <a:prstGeom prst="rect">
            <a:avLst/>
          </a:prstGeom>
          <a:gradFill flip="none" rotWithShape="1">
            <a:gsLst>
              <a:gs pos="44000">
                <a:srgbClr val="98C93D"/>
              </a:gs>
              <a:gs pos="100000">
                <a:srgbClr val="648725"/>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userDrawn="1"/>
        </p:nvSpPr>
        <p:spPr>
          <a:xfrm rot="5400000" flipH="1">
            <a:off x="6073142" y="748018"/>
            <a:ext cx="45719" cy="12192000"/>
          </a:xfrm>
          <a:prstGeom prst="rect">
            <a:avLst/>
          </a:prstGeom>
          <a:gradFill flip="none" rotWithShape="1">
            <a:gsLst>
              <a:gs pos="100000">
                <a:srgbClr val="648725"/>
              </a:gs>
              <a:gs pos="37000">
                <a:srgbClr val="98C93D"/>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C977DC4-18C7-4A68-8918-D979F70F69D3}"/>
              </a:ext>
            </a:extLst>
          </p:cNvPr>
          <p:cNvSpPr>
            <a:spLocks noGrp="1"/>
          </p:cNvSpPr>
          <p:nvPr>
            <p:ph type="title" hasCustomPrompt="1"/>
          </p:nvPr>
        </p:nvSpPr>
        <p:spPr>
          <a:xfrm>
            <a:off x="270626" y="115293"/>
            <a:ext cx="9587749" cy="1052207"/>
          </a:xfrm>
          <a:prstGeom prst="rect">
            <a:avLst/>
          </a:prstGeom>
        </p:spPr>
        <p:txBody>
          <a:bodyPr/>
          <a:lstStyle>
            <a:lvl1pPr>
              <a:defRPr sz="3300"/>
            </a:lvl1pPr>
          </a:lstStyle>
          <a:p>
            <a:r>
              <a:rPr lang="en-US" dirty="0"/>
              <a:t>Master Page Title with two lines </a:t>
            </a:r>
            <a:br>
              <a:rPr lang="en-US" dirty="0"/>
            </a:br>
            <a:endParaRPr lang="en-US" dirty="0"/>
          </a:p>
        </p:txBody>
      </p:sp>
      <p:sp>
        <p:nvSpPr>
          <p:cNvPr id="6" name="Date Placeholder 5">
            <a:extLst>
              <a:ext uri="{FF2B5EF4-FFF2-40B4-BE49-F238E27FC236}">
                <a16:creationId xmlns:a16="http://schemas.microsoft.com/office/drawing/2014/main" id="{FD390063-3279-473E-9C81-A81F139E21B8}"/>
              </a:ext>
            </a:extLst>
          </p:cNvPr>
          <p:cNvSpPr>
            <a:spLocks noGrp="1"/>
          </p:cNvSpPr>
          <p:nvPr>
            <p:ph type="dt" sz="half" idx="14"/>
          </p:nvPr>
        </p:nvSpPr>
        <p:spPr/>
        <p:txBody>
          <a:bodyPr/>
          <a:lstStyle/>
          <a:p>
            <a:fld id="{8D17A343-A79E-463A-977A-59F23D319189}" type="datetime1">
              <a:rPr lang="en-US" smtClean="0"/>
              <a:t>1/27/2025</a:t>
            </a:fld>
            <a:endParaRPr lang="en-US" dirty="0"/>
          </a:p>
        </p:txBody>
      </p:sp>
      <p:sp>
        <p:nvSpPr>
          <p:cNvPr id="9" name="Slide Number Placeholder 8">
            <a:extLst>
              <a:ext uri="{FF2B5EF4-FFF2-40B4-BE49-F238E27FC236}">
                <a16:creationId xmlns:a16="http://schemas.microsoft.com/office/drawing/2014/main" id="{C3DD2D5C-73ED-4C16-9EE0-B380D143C951}"/>
              </a:ext>
            </a:extLst>
          </p:cNvPr>
          <p:cNvSpPr>
            <a:spLocks noGrp="1"/>
          </p:cNvSpPr>
          <p:nvPr>
            <p:ph type="sldNum" sz="quarter" idx="15"/>
          </p:nvPr>
        </p:nvSpPr>
        <p:spPr/>
        <p:txBody>
          <a:bodyPr/>
          <a:lstStyle/>
          <a:p>
            <a:fld id="{6CBE36CA-A7C6-4838-9ACB-C8D30B8F2C6D}" type="slidenum">
              <a:rPr lang="en-US" smtClean="0"/>
              <a:pPr/>
              <a:t>‹#›</a:t>
            </a:fld>
            <a:endParaRPr lang="en-US" dirty="0"/>
          </a:p>
        </p:txBody>
      </p:sp>
      <p:pic>
        <p:nvPicPr>
          <p:cNvPr id="3" name="Picture 2">
            <a:extLst>
              <a:ext uri="{FF2B5EF4-FFF2-40B4-BE49-F238E27FC236}">
                <a16:creationId xmlns:a16="http://schemas.microsoft.com/office/drawing/2014/main" id="{C5489E3D-3789-4424-6808-CEE52D85D8C2}"/>
              </a:ext>
            </a:extLst>
          </p:cNvPr>
          <p:cNvPicPr>
            <a:picLocks noChangeAspect="1"/>
          </p:cNvPicPr>
          <p:nvPr userDrawn="1"/>
        </p:nvPicPr>
        <p:blipFill>
          <a:blip r:embed="rId3">
            <a:extLst>
              <a:ext uri="{28A0092B-C50C-407E-A947-70E740481C1C}">
                <a14:useLocalDpi xmlns:a14="http://schemas.microsoft.com/office/drawing/2010/main" val="0"/>
              </a:ext>
            </a:extLst>
          </a:blip>
          <a:srcRect t="8255" b="8255"/>
          <a:stretch/>
        </p:blipFill>
        <p:spPr>
          <a:xfrm>
            <a:off x="270627" y="6304906"/>
            <a:ext cx="1703316" cy="425765"/>
          </a:xfrm>
          <a:prstGeom prst="rect">
            <a:avLst/>
          </a:prstGeom>
          <a:effectLst>
            <a:outerShdw blurRad="63500" sx="102000" sy="102000" algn="ctr" rotWithShape="0">
              <a:prstClr val="black">
                <a:alpha val="28000"/>
              </a:prstClr>
            </a:outerShdw>
          </a:effectLst>
        </p:spPr>
      </p:pic>
    </p:spTree>
    <p:extLst>
      <p:ext uri="{BB962C8B-B14F-4D97-AF65-F5344CB8AC3E}">
        <p14:creationId xmlns:p14="http://schemas.microsoft.com/office/powerpoint/2010/main" val="25115876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Three Line Header">
    <p:spTree>
      <p:nvGrpSpPr>
        <p:cNvPr id="1" name=""/>
        <p:cNvGrpSpPr/>
        <p:nvPr/>
      </p:nvGrpSpPr>
      <p:grpSpPr>
        <a:xfrm>
          <a:off x="0" y="0"/>
          <a:ext cx="0" cy="0"/>
          <a:chOff x="0" y="0"/>
          <a:chExt cx="0" cy="0"/>
        </a:xfrm>
      </p:grpSpPr>
      <p:cxnSp>
        <p:nvCxnSpPr>
          <p:cNvPr id="7" name="Straight Connector 6"/>
          <p:cNvCxnSpPr/>
          <p:nvPr userDrawn="1"/>
        </p:nvCxnSpPr>
        <p:spPr>
          <a:xfrm>
            <a:off x="0" y="1352872"/>
            <a:ext cx="9858375" cy="0"/>
          </a:xfrm>
          <a:prstGeom prst="line">
            <a:avLst/>
          </a:prstGeom>
          <a:ln w="22225">
            <a:solidFill>
              <a:srgbClr val="98C93D"/>
            </a:solidFill>
          </a:ln>
        </p:spPr>
        <p:style>
          <a:lnRef idx="1">
            <a:schemeClr val="accent1"/>
          </a:lnRef>
          <a:fillRef idx="0">
            <a:schemeClr val="accent1"/>
          </a:fillRef>
          <a:effectRef idx="0">
            <a:schemeClr val="accent1"/>
          </a:effectRef>
          <a:fontRef idx="minor">
            <a:schemeClr val="tx1"/>
          </a:fontRef>
        </p:style>
      </p:cxnSp>
      <p:sp>
        <p:nvSpPr>
          <p:cNvPr id="8" name="Content Placeholder 2"/>
          <p:cNvSpPr>
            <a:spLocks noGrp="1"/>
          </p:cNvSpPr>
          <p:nvPr>
            <p:ph idx="1"/>
          </p:nvPr>
        </p:nvSpPr>
        <p:spPr>
          <a:xfrm>
            <a:off x="270627" y="1755257"/>
            <a:ext cx="11580921" cy="4241596"/>
          </a:xfrm>
          <a:prstGeom prst="rect">
            <a:avLst/>
          </a:prstGeom>
        </p:spPr>
        <p:txBody>
          <a:bodyPr/>
          <a:lstStyle>
            <a:lvl1pPr marL="342900" indent="-342900">
              <a:buFont typeface="Arial" panose="020B0604020202020204" pitchFamily="34" charset="0"/>
              <a:buChar char="•"/>
              <a:defRPr sz="2400" b="0">
                <a:latin typeface="Century Gothic" panose="020B0502020202020204" pitchFamily="34" charset="0"/>
                <a:cs typeface="Arial" panose="020B0604020202020204" pitchFamily="34" charset="0"/>
              </a:defRPr>
            </a:lvl1pPr>
            <a:lvl2pPr>
              <a:defRPr sz="2000">
                <a:latin typeface="Century Gothic" panose="020B0502020202020204" pitchFamily="34" charset="0"/>
                <a:cs typeface="Arial" panose="020B0604020202020204" pitchFamily="34" charset="0"/>
              </a:defRPr>
            </a:lvl2pPr>
            <a:lvl3pPr>
              <a:defRPr sz="1800">
                <a:latin typeface="Century Gothic" panose="020B0502020202020204" pitchFamily="34" charset="0"/>
                <a:cs typeface="Arial" panose="020B0604020202020204" pitchFamily="34" charset="0"/>
              </a:defRPr>
            </a:lvl3pPr>
            <a:lvl4pPr>
              <a:defRPr sz="1600">
                <a:latin typeface="Century Gothic" panose="020B0502020202020204" pitchFamily="34" charset="0"/>
                <a:cs typeface="Arial" panose="020B0604020202020204" pitchFamily="34" charset="0"/>
              </a:defRPr>
            </a:lvl4pPr>
            <a:lvl5pPr>
              <a:defRPr sz="1600">
                <a:latin typeface="Century Gothic" panose="020B0502020202020204" pitchFamily="34" charset="0"/>
                <a:cs typeface="Arial" panose="020B0604020202020204" pitchFamily="34" charset="0"/>
              </a:defRPr>
            </a:lvl5pPr>
          </a:lstStyle>
          <a:p>
            <a:pPr lvl="0"/>
            <a:r>
              <a:rPr lang="en-US"/>
              <a:t>Click to edit Master text styles</a:t>
            </a:r>
          </a:p>
        </p:txBody>
      </p:sp>
      <p:sp>
        <p:nvSpPr>
          <p:cNvPr id="10" name="Subtitle 2"/>
          <p:cNvSpPr>
            <a:spLocks noGrp="1"/>
          </p:cNvSpPr>
          <p:nvPr>
            <p:ph type="subTitle" idx="13" hasCustomPrompt="1"/>
          </p:nvPr>
        </p:nvSpPr>
        <p:spPr>
          <a:xfrm>
            <a:off x="270626" y="1381747"/>
            <a:ext cx="11580921" cy="373510"/>
          </a:xfrm>
          <a:prstGeom prst="rect">
            <a:avLst/>
          </a:prstGeom>
        </p:spPr>
        <p:txBody>
          <a:bodyPr>
            <a:noAutofit/>
          </a:bodyPr>
          <a:lstStyle>
            <a:lvl1pPr marL="0" indent="0" algn="l">
              <a:buNone/>
              <a:defRPr sz="2000" b="1">
                <a:solidFill>
                  <a:srgbClr val="F7932B"/>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Master Page Subtitle</a:t>
            </a:r>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934113" y="260267"/>
            <a:ext cx="1917435" cy="762875"/>
          </a:xfrm>
          <a:prstGeom prst="rect">
            <a:avLst/>
          </a:prstGeom>
        </p:spPr>
      </p:pic>
      <p:sp>
        <p:nvSpPr>
          <p:cNvPr id="12" name="Rectangle 11"/>
          <p:cNvSpPr/>
          <p:nvPr userDrawn="1"/>
        </p:nvSpPr>
        <p:spPr>
          <a:xfrm>
            <a:off x="0" y="6258757"/>
            <a:ext cx="12192000" cy="517000"/>
          </a:xfrm>
          <a:prstGeom prst="rect">
            <a:avLst/>
          </a:prstGeom>
          <a:gradFill flip="none" rotWithShape="1">
            <a:gsLst>
              <a:gs pos="44000">
                <a:srgbClr val="98C93D"/>
              </a:gs>
              <a:gs pos="100000">
                <a:srgbClr val="648725"/>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userDrawn="1"/>
        </p:nvSpPr>
        <p:spPr>
          <a:xfrm rot="5400000" flipH="1">
            <a:off x="6073142" y="748018"/>
            <a:ext cx="45719" cy="12192000"/>
          </a:xfrm>
          <a:prstGeom prst="rect">
            <a:avLst/>
          </a:prstGeom>
          <a:gradFill flip="none" rotWithShape="1">
            <a:gsLst>
              <a:gs pos="100000">
                <a:srgbClr val="648725"/>
              </a:gs>
              <a:gs pos="37000">
                <a:srgbClr val="98C93D"/>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C977DC4-18C7-4A68-8918-D979F70F69D3}"/>
              </a:ext>
            </a:extLst>
          </p:cNvPr>
          <p:cNvSpPr>
            <a:spLocks noGrp="1"/>
          </p:cNvSpPr>
          <p:nvPr>
            <p:ph type="title" hasCustomPrompt="1"/>
          </p:nvPr>
        </p:nvSpPr>
        <p:spPr>
          <a:xfrm>
            <a:off x="270626" y="82243"/>
            <a:ext cx="9587749" cy="1244014"/>
          </a:xfrm>
          <a:prstGeom prst="rect">
            <a:avLst/>
          </a:prstGeom>
        </p:spPr>
        <p:txBody>
          <a:bodyPr/>
          <a:lstStyle>
            <a:lvl1pPr>
              <a:defRPr sz="3300"/>
            </a:lvl1pPr>
          </a:lstStyle>
          <a:p>
            <a:r>
              <a:rPr lang="en-US" dirty="0"/>
              <a:t>Master Page Title with three lines</a:t>
            </a:r>
            <a:br>
              <a:rPr lang="en-US" dirty="0"/>
            </a:br>
            <a:br>
              <a:rPr lang="en-US" dirty="0"/>
            </a:br>
            <a:endParaRPr lang="en-US" dirty="0"/>
          </a:p>
        </p:txBody>
      </p:sp>
      <p:sp>
        <p:nvSpPr>
          <p:cNvPr id="6" name="Date Placeholder 5">
            <a:extLst>
              <a:ext uri="{FF2B5EF4-FFF2-40B4-BE49-F238E27FC236}">
                <a16:creationId xmlns:a16="http://schemas.microsoft.com/office/drawing/2014/main" id="{FD390063-3279-473E-9C81-A81F139E21B8}"/>
              </a:ext>
            </a:extLst>
          </p:cNvPr>
          <p:cNvSpPr>
            <a:spLocks noGrp="1"/>
          </p:cNvSpPr>
          <p:nvPr>
            <p:ph type="dt" sz="half" idx="14"/>
          </p:nvPr>
        </p:nvSpPr>
        <p:spPr/>
        <p:txBody>
          <a:bodyPr/>
          <a:lstStyle/>
          <a:p>
            <a:fld id="{8D17A343-A79E-463A-977A-59F23D319189}" type="datetime1">
              <a:rPr lang="en-US" smtClean="0"/>
              <a:t>1/27/2025</a:t>
            </a:fld>
            <a:endParaRPr lang="en-US" dirty="0"/>
          </a:p>
        </p:txBody>
      </p:sp>
      <p:sp>
        <p:nvSpPr>
          <p:cNvPr id="9" name="Slide Number Placeholder 8">
            <a:extLst>
              <a:ext uri="{FF2B5EF4-FFF2-40B4-BE49-F238E27FC236}">
                <a16:creationId xmlns:a16="http://schemas.microsoft.com/office/drawing/2014/main" id="{C3DD2D5C-73ED-4C16-9EE0-B380D143C951}"/>
              </a:ext>
            </a:extLst>
          </p:cNvPr>
          <p:cNvSpPr>
            <a:spLocks noGrp="1"/>
          </p:cNvSpPr>
          <p:nvPr>
            <p:ph type="sldNum" sz="quarter" idx="15"/>
          </p:nvPr>
        </p:nvSpPr>
        <p:spPr/>
        <p:txBody>
          <a:bodyPr/>
          <a:lstStyle/>
          <a:p>
            <a:fld id="{6CBE36CA-A7C6-4838-9ACB-C8D30B8F2C6D}" type="slidenum">
              <a:rPr lang="en-US" smtClean="0"/>
              <a:pPr/>
              <a:t>‹#›</a:t>
            </a:fld>
            <a:endParaRPr lang="en-US" dirty="0"/>
          </a:p>
        </p:txBody>
      </p:sp>
      <p:pic>
        <p:nvPicPr>
          <p:cNvPr id="3" name="Picture 2">
            <a:extLst>
              <a:ext uri="{FF2B5EF4-FFF2-40B4-BE49-F238E27FC236}">
                <a16:creationId xmlns:a16="http://schemas.microsoft.com/office/drawing/2014/main" id="{9A65FF4B-BE07-C9C7-DAE6-61F0A906B3B6}"/>
              </a:ext>
            </a:extLst>
          </p:cNvPr>
          <p:cNvPicPr>
            <a:picLocks noChangeAspect="1"/>
          </p:cNvPicPr>
          <p:nvPr userDrawn="1"/>
        </p:nvPicPr>
        <p:blipFill>
          <a:blip r:embed="rId3">
            <a:extLst>
              <a:ext uri="{28A0092B-C50C-407E-A947-70E740481C1C}">
                <a14:useLocalDpi xmlns:a14="http://schemas.microsoft.com/office/drawing/2010/main" val="0"/>
              </a:ext>
            </a:extLst>
          </a:blip>
          <a:srcRect t="8255" b="8255"/>
          <a:stretch/>
        </p:blipFill>
        <p:spPr>
          <a:xfrm>
            <a:off x="270627" y="6304906"/>
            <a:ext cx="1703316" cy="425765"/>
          </a:xfrm>
          <a:prstGeom prst="rect">
            <a:avLst/>
          </a:prstGeom>
          <a:effectLst>
            <a:outerShdw blurRad="63500" sx="102000" sy="102000" algn="ctr" rotWithShape="0">
              <a:prstClr val="black">
                <a:alpha val="28000"/>
              </a:prstClr>
            </a:outerShdw>
          </a:effectLst>
        </p:spPr>
      </p:pic>
    </p:spTree>
    <p:extLst>
      <p:ext uri="{BB962C8B-B14F-4D97-AF65-F5344CB8AC3E}">
        <p14:creationId xmlns:p14="http://schemas.microsoft.com/office/powerpoint/2010/main" val="9872481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cxnSp>
        <p:nvCxnSpPr>
          <p:cNvPr id="8" name="Straight Connector 7"/>
          <p:cNvCxnSpPr/>
          <p:nvPr userDrawn="1"/>
        </p:nvCxnSpPr>
        <p:spPr>
          <a:xfrm>
            <a:off x="0" y="753618"/>
            <a:ext cx="9858375" cy="0"/>
          </a:xfrm>
          <a:prstGeom prst="line">
            <a:avLst/>
          </a:prstGeom>
          <a:ln w="22225">
            <a:solidFill>
              <a:srgbClr val="98C93D"/>
            </a:solidFill>
          </a:ln>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270626" y="1168878"/>
            <a:ext cx="5724731" cy="4782693"/>
          </a:xfrm>
          <a:prstGeom prst="rect">
            <a:avLst/>
          </a:prstGeom>
        </p:spPr>
        <p:txBody>
          <a:bodyPr/>
          <a:lstStyle>
            <a:lvl1pPr marL="342900" indent="-342900">
              <a:buFont typeface="Arial" panose="020B0604020202020204" pitchFamily="34" charset="0"/>
              <a:buChar char="•"/>
              <a:defRPr sz="2400" b="0">
                <a:latin typeface="Century Gothic" panose="020B0502020202020204" pitchFamily="34" charset="0"/>
                <a:cs typeface="Arial" panose="020B0604020202020204" pitchFamily="34" charset="0"/>
              </a:defRPr>
            </a:lvl1pPr>
            <a:lvl2pPr>
              <a:defRPr sz="2000">
                <a:latin typeface="Century Gothic" panose="020B0502020202020204" pitchFamily="34" charset="0"/>
                <a:cs typeface="Arial" panose="020B0604020202020204" pitchFamily="34" charset="0"/>
              </a:defRPr>
            </a:lvl2pPr>
            <a:lvl3pPr>
              <a:defRPr sz="1800">
                <a:latin typeface="Century Gothic" panose="020B0502020202020204" pitchFamily="34" charset="0"/>
                <a:cs typeface="Arial" panose="020B0604020202020204" pitchFamily="34" charset="0"/>
              </a:defRPr>
            </a:lvl3pPr>
            <a:lvl4pPr>
              <a:defRPr sz="1600">
                <a:latin typeface="Century Gothic" panose="020B0502020202020204" pitchFamily="34" charset="0"/>
                <a:cs typeface="Arial" panose="020B0604020202020204" pitchFamily="34" charset="0"/>
              </a:defRPr>
            </a:lvl4pPr>
            <a:lvl5pPr>
              <a:defRPr sz="1600">
                <a:latin typeface="Century Gothic" panose="020B0502020202020204" pitchFamily="34" charset="0"/>
                <a:cs typeface="Arial" panose="020B0604020202020204" pitchFamily="34" charset="0"/>
              </a:defRPr>
            </a:lvl5pPr>
          </a:lstStyle>
          <a:p>
            <a:pPr lvl="0"/>
            <a:r>
              <a:rPr lang="en-US"/>
              <a:t>Click to edit Master text styles</a:t>
            </a:r>
          </a:p>
        </p:txBody>
      </p:sp>
      <p:sp>
        <p:nvSpPr>
          <p:cNvPr id="11" name="Subtitle 2"/>
          <p:cNvSpPr>
            <a:spLocks noGrp="1"/>
          </p:cNvSpPr>
          <p:nvPr>
            <p:ph type="subTitle" idx="13" hasCustomPrompt="1"/>
          </p:nvPr>
        </p:nvSpPr>
        <p:spPr>
          <a:xfrm>
            <a:off x="270628" y="778081"/>
            <a:ext cx="11580921" cy="373510"/>
          </a:xfrm>
          <a:prstGeom prst="rect">
            <a:avLst/>
          </a:prstGeom>
        </p:spPr>
        <p:txBody>
          <a:bodyPr>
            <a:noAutofit/>
          </a:bodyPr>
          <a:lstStyle>
            <a:lvl1pPr marL="0" indent="0" algn="l">
              <a:buNone/>
              <a:defRPr sz="2000" b="1">
                <a:solidFill>
                  <a:srgbClr val="F7932B"/>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Master Page Subtitle</a:t>
            </a:r>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934113" y="260267"/>
            <a:ext cx="1917435" cy="762875"/>
          </a:xfrm>
          <a:prstGeom prst="rect">
            <a:avLst/>
          </a:prstGeom>
        </p:spPr>
      </p:pic>
      <p:sp>
        <p:nvSpPr>
          <p:cNvPr id="13" name="Rectangle 12"/>
          <p:cNvSpPr/>
          <p:nvPr userDrawn="1"/>
        </p:nvSpPr>
        <p:spPr>
          <a:xfrm>
            <a:off x="0" y="6258757"/>
            <a:ext cx="12192000" cy="517000"/>
          </a:xfrm>
          <a:prstGeom prst="rect">
            <a:avLst/>
          </a:prstGeom>
          <a:gradFill flip="none" rotWithShape="1">
            <a:gsLst>
              <a:gs pos="44000">
                <a:srgbClr val="98C93D"/>
              </a:gs>
              <a:gs pos="100000">
                <a:srgbClr val="648725"/>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p:cNvSpPr/>
          <p:nvPr userDrawn="1"/>
        </p:nvSpPr>
        <p:spPr>
          <a:xfrm rot="5400000" flipH="1">
            <a:off x="6073142" y="748018"/>
            <a:ext cx="45719" cy="12192000"/>
          </a:xfrm>
          <a:prstGeom prst="rect">
            <a:avLst/>
          </a:prstGeom>
          <a:gradFill flip="none" rotWithShape="1">
            <a:gsLst>
              <a:gs pos="100000">
                <a:srgbClr val="648725"/>
              </a:gs>
              <a:gs pos="37000">
                <a:srgbClr val="98C93D"/>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Content Placeholder 2"/>
          <p:cNvSpPr>
            <a:spLocks noGrp="1"/>
          </p:cNvSpPr>
          <p:nvPr>
            <p:ph idx="14"/>
          </p:nvPr>
        </p:nvSpPr>
        <p:spPr>
          <a:xfrm>
            <a:off x="6126816" y="1168878"/>
            <a:ext cx="5724731" cy="4782693"/>
          </a:xfrm>
          <a:prstGeom prst="rect">
            <a:avLst/>
          </a:prstGeom>
        </p:spPr>
        <p:txBody>
          <a:bodyPr/>
          <a:lstStyle>
            <a:lvl1pPr marL="342900" indent="-342900">
              <a:buFont typeface="Arial" panose="020B0604020202020204" pitchFamily="34" charset="0"/>
              <a:buChar char="•"/>
              <a:defRPr sz="2400" b="0">
                <a:latin typeface="Century Gothic" panose="020B0502020202020204" pitchFamily="34" charset="0"/>
                <a:cs typeface="Arial" panose="020B0604020202020204" pitchFamily="34" charset="0"/>
              </a:defRPr>
            </a:lvl1pPr>
            <a:lvl2pPr>
              <a:defRPr sz="2000">
                <a:latin typeface="Century Gothic" panose="020B0502020202020204" pitchFamily="34" charset="0"/>
                <a:cs typeface="Arial" panose="020B0604020202020204" pitchFamily="34" charset="0"/>
              </a:defRPr>
            </a:lvl2pPr>
            <a:lvl3pPr>
              <a:defRPr sz="1800">
                <a:latin typeface="Century Gothic" panose="020B0502020202020204" pitchFamily="34" charset="0"/>
                <a:cs typeface="Arial" panose="020B0604020202020204" pitchFamily="34" charset="0"/>
              </a:defRPr>
            </a:lvl3pPr>
            <a:lvl4pPr>
              <a:defRPr sz="1600">
                <a:latin typeface="Century Gothic" panose="020B0502020202020204" pitchFamily="34" charset="0"/>
                <a:cs typeface="Arial" panose="020B0604020202020204" pitchFamily="34" charset="0"/>
              </a:defRPr>
            </a:lvl4pPr>
            <a:lvl5pPr>
              <a:defRPr sz="1600">
                <a:latin typeface="Century Gothic" panose="020B0502020202020204" pitchFamily="34" charset="0"/>
                <a:cs typeface="Arial" panose="020B0604020202020204" pitchFamily="34" charset="0"/>
              </a:defRPr>
            </a:lvl5pPr>
          </a:lstStyle>
          <a:p>
            <a:pPr lvl="0"/>
            <a:r>
              <a:rPr lang="en-US"/>
              <a:t>Click to edit Master text styles</a:t>
            </a:r>
          </a:p>
        </p:txBody>
      </p:sp>
      <p:cxnSp>
        <p:nvCxnSpPr>
          <p:cNvPr id="20" name="Straight Connector 19"/>
          <p:cNvCxnSpPr/>
          <p:nvPr userDrawn="1"/>
        </p:nvCxnSpPr>
        <p:spPr>
          <a:xfrm>
            <a:off x="6065520" y="1168877"/>
            <a:ext cx="0" cy="4782693"/>
          </a:xfrm>
          <a:prstGeom prst="line">
            <a:avLst/>
          </a:prstGeom>
          <a:ln>
            <a:solidFill>
              <a:schemeClr val="bg2">
                <a:lumMod val="75000"/>
              </a:schemeClr>
            </a:solidFill>
          </a:ln>
        </p:spPr>
        <p:style>
          <a:lnRef idx="1">
            <a:schemeClr val="dk1"/>
          </a:lnRef>
          <a:fillRef idx="0">
            <a:schemeClr val="dk1"/>
          </a:fillRef>
          <a:effectRef idx="0">
            <a:schemeClr val="dk1"/>
          </a:effectRef>
          <a:fontRef idx="minor">
            <a:schemeClr val="tx1"/>
          </a:fontRef>
        </p:style>
      </p:cxnSp>
      <p:sp>
        <p:nvSpPr>
          <p:cNvPr id="21" name="Title 1">
            <a:extLst>
              <a:ext uri="{FF2B5EF4-FFF2-40B4-BE49-F238E27FC236}">
                <a16:creationId xmlns:a16="http://schemas.microsoft.com/office/drawing/2014/main" id="{1BED5FE6-695A-4985-860B-33490E288298}"/>
              </a:ext>
            </a:extLst>
          </p:cNvPr>
          <p:cNvSpPr>
            <a:spLocks noGrp="1"/>
          </p:cNvSpPr>
          <p:nvPr>
            <p:ph type="title" hasCustomPrompt="1"/>
          </p:nvPr>
        </p:nvSpPr>
        <p:spPr>
          <a:xfrm>
            <a:off x="270626" y="134544"/>
            <a:ext cx="9587749" cy="602548"/>
          </a:xfrm>
          <a:prstGeom prst="rect">
            <a:avLst/>
          </a:prstGeom>
        </p:spPr>
        <p:txBody>
          <a:bodyPr/>
          <a:lstStyle>
            <a:lvl1pPr>
              <a:defRPr sz="3300"/>
            </a:lvl1pPr>
          </a:lstStyle>
          <a:p>
            <a:r>
              <a:rPr lang="en-US" dirty="0"/>
              <a:t>Master Page Title</a:t>
            </a:r>
          </a:p>
        </p:txBody>
      </p:sp>
      <p:sp>
        <p:nvSpPr>
          <p:cNvPr id="3" name="Date Placeholder 2">
            <a:extLst>
              <a:ext uri="{FF2B5EF4-FFF2-40B4-BE49-F238E27FC236}">
                <a16:creationId xmlns:a16="http://schemas.microsoft.com/office/drawing/2014/main" id="{064767C7-7916-46E6-B1B4-EA02119E3A60}"/>
              </a:ext>
            </a:extLst>
          </p:cNvPr>
          <p:cNvSpPr>
            <a:spLocks noGrp="1"/>
          </p:cNvSpPr>
          <p:nvPr>
            <p:ph type="dt" sz="half" idx="15"/>
          </p:nvPr>
        </p:nvSpPr>
        <p:spPr/>
        <p:txBody>
          <a:bodyPr/>
          <a:lstStyle/>
          <a:p>
            <a:fld id="{2B39DF72-61CB-47ED-BC56-C20154AE9E19}" type="datetime1">
              <a:rPr lang="en-US" smtClean="0"/>
              <a:t>1/27/2025</a:t>
            </a:fld>
            <a:endParaRPr lang="en-US" dirty="0"/>
          </a:p>
        </p:txBody>
      </p:sp>
      <p:sp>
        <p:nvSpPr>
          <p:cNvPr id="4" name="Slide Number Placeholder 3">
            <a:extLst>
              <a:ext uri="{FF2B5EF4-FFF2-40B4-BE49-F238E27FC236}">
                <a16:creationId xmlns:a16="http://schemas.microsoft.com/office/drawing/2014/main" id="{09E80636-5903-4645-B4CC-380E0F0753E5}"/>
              </a:ext>
            </a:extLst>
          </p:cNvPr>
          <p:cNvSpPr>
            <a:spLocks noGrp="1"/>
          </p:cNvSpPr>
          <p:nvPr>
            <p:ph type="sldNum" sz="quarter" idx="16"/>
          </p:nvPr>
        </p:nvSpPr>
        <p:spPr/>
        <p:txBody>
          <a:bodyPr/>
          <a:lstStyle/>
          <a:p>
            <a:fld id="{6CBE36CA-A7C6-4838-9ACB-C8D30B8F2C6D}" type="slidenum">
              <a:rPr lang="en-US" smtClean="0"/>
              <a:pPr/>
              <a:t>‹#›</a:t>
            </a:fld>
            <a:endParaRPr lang="en-US" dirty="0"/>
          </a:p>
        </p:txBody>
      </p:sp>
      <p:pic>
        <p:nvPicPr>
          <p:cNvPr id="2" name="Picture 1">
            <a:extLst>
              <a:ext uri="{FF2B5EF4-FFF2-40B4-BE49-F238E27FC236}">
                <a16:creationId xmlns:a16="http://schemas.microsoft.com/office/drawing/2014/main" id="{7E63D034-53EE-ACEE-AAF6-0F03819EC13E}"/>
              </a:ext>
            </a:extLst>
          </p:cNvPr>
          <p:cNvPicPr>
            <a:picLocks noChangeAspect="1"/>
          </p:cNvPicPr>
          <p:nvPr userDrawn="1"/>
        </p:nvPicPr>
        <p:blipFill>
          <a:blip r:embed="rId3">
            <a:extLst>
              <a:ext uri="{28A0092B-C50C-407E-A947-70E740481C1C}">
                <a14:useLocalDpi xmlns:a14="http://schemas.microsoft.com/office/drawing/2010/main" val="0"/>
              </a:ext>
            </a:extLst>
          </a:blip>
          <a:srcRect t="8255" b="8255"/>
          <a:stretch/>
        </p:blipFill>
        <p:spPr>
          <a:xfrm>
            <a:off x="270627" y="6304906"/>
            <a:ext cx="1703316" cy="425765"/>
          </a:xfrm>
          <a:prstGeom prst="rect">
            <a:avLst/>
          </a:prstGeom>
          <a:effectLst>
            <a:outerShdw blurRad="63500" sx="102000" sy="102000" algn="ctr" rotWithShape="0">
              <a:prstClr val="black">
                <a:alpha val="28000"/>
              </a:prstClr>
            </a:outerShdw>
          </a:effectLst>
        </p:spPr>
      </p:pic>
    </p:spTree>
    <p:extLst>
      <p:ext uri="{BB962C8B-B14F-4D97-AF65-F5344CB8AC3E}">
        <p14:creationId xmlns:p14="http://schemas.microsoft.com/office/powerpoint/2010/main" val="35828993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cxnSp>
        <p:nvCxnSpPr>
          <p:cNvPr id="8" name="Straight Connector 7"/>
          <p:cNvCxnSpPr/>
          <p:nvPr userDrawn="1"/>
        </p:nvCxnSpPr>
        <p:spPr>
          <a:xfrm>
            <a:off x="0" y="753618"/>
            <a:ext cx="9858375" cy="0"/>
          </a:xfrm>
          <a:prstGeom prst="line">
            <a:avLst/>
          </a:prstGeom>
          <a:ln w="22225">
            <a:solidFill>
              <a:srgbClr val="98C93D"/>
            </a:solidFill>
          </a:ln>
        </p:spPr>
        <p:style>
          <a:lnRef idx="1">
            <a:schemeClr val="accent1"/>
          </a:lnRef>
          <a:fillRef idx="0">
            <a:schemeClr val="accent1"/>
          </a:fillRef>
          <a:effectRef idx="0">
            <a:schemeClr val="accent1"/>
          </a:effectRef>
          <a:fontRef idx="minor">
            <a:schemeClr val="tx1"/>
          </a:fontRef>
        </p:style>
      </p:cxnSp>
      <p:sp>
        <p:nvSpPr>
          <p:cNvPr id="11" name="Subtitle 2"/>
          <p:cNvSpPr>
            <a:spLocks noGrp="1"/>
          </p:cNvSpPr>
          <p:nvPr>
            <p:ph type="subTitle" idx="13" hasCustomPrompt="1"/>
          </p:nvPr>
        </p:nvSpPr>
        <p:spPr>
          <a:xfrm>
            <a:off x="270628" y="778081"/>
            <a:ext cx="11580921" cy="373510"/>
          </a:xfrm>
          <a:prstGeom prst="rect">
            <a:avLst/>
          </a:prstGeom>
        </p:spPr>
        <p:txBody>
          <a:bodyPr>
            <a:noAutofit/>
          </a:bodyPr>
          <a:lstStyle>
            <a:lvl1pPr marL="0" indent="0" algn="l">
              <a:buNone/>
              <a:defRPr sz="2000" b="1">
                <a:solidFill>
                  <a:srgbClr val="F7932B"/>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Master Page Subtitle</a:t>
            </a:r>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934113" y="260267"/>
            <a:ext cx="1917435" cy="762875"/>
          </a:xfrm>
          <a:prstGeom prst="rect">
            <a:avLst/>
          </a:prstGeom>
        </p:spPr>
      </p:pic>
      <p:sp>
        <p:nvSpPr>
          <p:cNvPr id="13" name="Rectangle 12"/>
          <p:cNvSpPr/>
          <p:nvPr userDrawn="1"/>
        </p:nvSpPr>
        <p:spPr>
          <a:xfrm>
            <a:off x="0" y="6258757"/>
            <a:ext cx="12192000" cy="517000"/>
          </a:xfrm>
          <a:prstGeom prst="rect">
            <a:avLst/>
          </a:prstGeom>
          <a:gradFill flip="none" rotWithShape="1">
            <a:gsLst>
              <a:gs pos="44000">
                <a:srgbClr val="98C93D"/>
              </a:gs>
              <a:gs pos="100000">
                <a:srgbClr val="648725"/>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p:cNvSpPr/>
          <p:nvPr userDrawn="1"/>
        </p:nvSpPr>
        <p:spPr>
          <a:xfrm rot="5400000" flipH="1">
            <a:off x="6073142" y="748018"/>
            <a:ext cx="45719" cy="12192000"/>
          </a:xfrm>
          <a:prstGeom prst="rect">
            <a:avLst/>
          </a:prstGeom>
          <a:gradFill flip="none" rotWithShape="1">
            <a:gsLst>
              <a:gs pos="100000">
                <a:srgbClr val="648725"/>
              </a:gs>
              <a:gs pos="37000">
                <a:srgbClr val="98C93D"/>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Content Placeholder 2"/>
          <p:cNvSpPr>
            <a:spLocks noGrp="1"/>
          </p:cNvSpPr>
          <p:nvPr>
            <p:ph idx="14"/>
          </p:nvPr>
        </p:nvSpPr>
        <p:spPr>
          <a:xfrm>
            <a:off x="4193467" y="1168878"/>
            <a:ext cx="3735237" cy="4773026"/>
          </a:xfrm>
          <a:prstGeom prst="rect">
            <a:avLst/>
          </a:prstGeom>
        </p:spPr>
        <p:txBody>
          <a:bodyPr/>
          <a:lstStyle>
            <a:lvl1pPr marL="342900" indent="-342900">
              <a:buFont typeface="Arial" panose="020B0604020202020204" pitchFamily="34" charset="0"/>
              <a:buChar char="•"/>
              <a:defRPr sz="2400" b="0">
                <a:latin typeface="Century Gothic" panose="020B0502020202020204" pitchFamily="34" charset="0"/>
                <a:cs typeface="Arial" panose="020B0604020202020204" pitchFamily="34" charset="0"/>
              </a:defRPr>
            </a:lvl1pPr>
            <a:lvl2pPr>
              <a:defRPr sz="2000">
                <a:latin typeface="Century Gothic" panose="020B0502020202020204" pitchFamily="34" charset="0"/>
                <a:cs typeface="Arial" panose="020B0604020202020204" pitchFamily="34" charset="0"/>
              </a:defRPr>
            </a:lvl2pPr>
            <a:lvl3pPr>
              <a:defRPr sz="1800">
                <a:latin typeface="Century Gothic" panose="020B0502020202020204" pitchFamily="34" charset="0"/>
                <a:cs typeface="Arial" panose="020B0604020202020204" pitchFamily="34" charset="0"/>
              </a:defRPr>
            </a:lvl3pPr>
            <a:lvl4pPr>
              <a:defRPr sz="1600">
                <a:latin typeface="Century Gothic" panose="020B0502020202020204" pitchFamily="34" charset="0"/>
                <a:cs typeface="Arial" panose="020B0604020202020204" pitchFamily="34" charset="0"/>
              </a:defRPr>
            </a:lvl4pPr>
            <a:lvl5pPr>
              <a:defRPr sz="1600">
                <a:latin typeface="Century Gothic" panose="020B0502020202020204" pitchFamily="34" charset="0"/>
                <a:cs typeface="Arial" panose="020B0604020202020204" pitchFamily="34" charset="0"/>
              </a:defRPr>
            </a:lvl5pPr>
          </a:lstStyle>
          <a:p>
            <a:pPr lvl="0"/>
            <a:r>
              <a:rPr lang="en-US"/>
              <a:t>Click to edit Master text styles</a:t>
            </a:r>
          </a:p>
        </p:txBody>
      </p:sp>
      <p:sp>
        <p:nvSpPr>
          <p:cNvPr id="19" name="Content Placeholder 2"/>
          <p:cNvSpPr>
            <a:spLocks noGrp="1"/>
          </p:cNvSpPr>
          <p:nvPr>
            <p:ph idx="16"/>
          </p:nvPr>
        </p:nvSpPr>
        <p:spPr>
          <a:xfrm>
            <a:off x="270626" y="1168878"/>
            <a:ext cx="3735237" cy="4773026"/>
          </a:xfrm>
          <a:prstGeom prst="rect">
            <a:avLst/>
          </a:prstGeom>
        </p:spPr>
        <p:txBody>
          <a:bodyPr/>
          <a:lstStyle>
            <a:lvl1pPr marL="342900" indent="-342900">
              <a:buFont typeface="Arial" panose="020B0604020202020204" pitchFamily="34" charset="0"/>
              <a:buChar char="•"/>
              <a:defRPr sz="2400" b="0">
                <a:latin typeface="Century Gothic" panose="020B0502020202020204" pitchFamily="34" charset="0"/>
                <a:cs typeface="Arial" panose="020B0604020202020204" pitchFamily="34" charset="0"/>
              </a:defRPr>
            </a:lvl1pPr>
            <a:lvl2pPr>
              <a:defRPr sz="2000">
                <a:latin typeface="Century Gothic" panose="020B0502020202020204" pitchFamily="34" charset="0"/>
                <a:cs typeface="Arial" panose="020B0604020202020204" pitchFamily="34" charset="0"/>
              </a:defRPr>
            </a:lvl2pPr>
            <a:lvl3pPr>
              <a:defRPr sz="1800">
                <a:latin typeface="Century Gothic" panose="020B0502020202020204" pitchFamily="34" charset="0"/>
                <a:cs typeface="Arial" panose="020B0604020202020204" pitchFamily="34" charset="0"/>
              </a:defRPr>
            </a:lvl3pPr>
            <a:lvl4pPr>
              <a:defRPr sz="1600">
                <a:latin typeface="Century Gothic" panose="020B0502020202020204" pitchFamily="34" charset="0"/>
                <a:cs typeface="Arial" panose="020B0604020202020204" pitchFamily="34" charset="0"/>
              </a:defRPr>
            </a:lvl4pPr>
            <a:lvl5pPr>
              <a:defRPr sz="1600">
                <a:latin typeface="Century Gothic" panose="020B0502020202020204" pitchFamily="34" charset="0"/>
                <a:cs typeface="Arial" panose="020B0604020202020204" pitchFamily="34" charset="0"/>
              </a:defRPr>
            </a:lvl5pPr>
          </a:lstStyle>
          <a:p>
            <a:pPr lvl="0"/>
            <a:r>
              <a:rPr lang="en-US"/>
              <a:t>Click to edit Master text styles</a:t>
            </a:r>
          </a:p>
        </p:txBody>
      </p:sp>
      <p:sp>
        <p:nvSpPr>
          <p:cNvPr id="20" name="Content Placeholder 2"/>
          <p:cNvSpPr>
            <a:spLocks noGrp="1"/>
          </p:cNvSpPr>
          <p:nvPr>
            <p:ph idx="17"/>
          </p:nvPr>
        </p:nvSpPr>
        <p:spPr>
          <a:xfrm>
            <a:off x="8116308" y="1167740"/>
            <a:ext cx="3735237" cy="4773026"/>
          </a:xfrm>
          <a:prstGeom prst="rect">
            <a:avLst/>
          </a:prstGeom>
        </p:spPr>
        <p:txBody>
          <a:bodyPr/>
          <a:lstStyle>
            <a:lvl1pPr marL="457200" indent="-457200">
              <a:buFont typeface="Arial" panose="020B0604020202020204" pitchFamily="34" charset="0"/>
              <a:buChar char="•"/>
              <a:defRPr lang="en-US" dirty="0" smtClean="0">
                <a:latin typeface="Century Gothic" panose="020B0502020202020204" pitchFamily="34" charset="0"/>
              </a:defRPr>
            </a:lvl1pPr>
            <a:lvl2pPr>
              <a:defRPr lang="en-US" dirty="0" smtClean="0">
                <a:latin typeface="Century Gothic" panose="020B0502020202020204" pitchFamily="34" charset="0"/>
              </a:defRPr>
            </a:lvl2pPr>
            <a:lvl3pPr>
              <a:defRPr lang="en-US" dirty="0" smtClean="0">
                <a:latin typeface="Century Gothic" panose="020B0502020202020204" pitchFamily="34" charset="0"/>
              </a:defRPr>
            </a:lvl3pPr>
            <a:lvl4pPr>
              <a:defRPr lang="en-US" dirty="0" smtClean="0">
                <a:latin typeface="Century Gothic" panose="020B0502020202020204" pitchFamily="34" charset="0"/>
              </a:defRPr>
            </a:lvl4pPr>
            <a:lvl5pPr>
              <a:defRPr lang="en-US" dirty="0">
                <a:latin typeface="Century Gothic" panose="020B0502020202020204" pitchFamily="34" charset="0"/>
              </a:defRPr>
            </a:lvl5pPr>
          </a:lstStyle>
          <a:p>
            <a:pPr lvl="0"/>
            <a:r>
              <a:rPr lang="en-US"/>
              <a:t>Click to edit Master text styles</a:t>
            </a:r>
          </a:p>
        </p:txBody>
      </p:sp>
      <p:cxnSp>
        <p:nvCxnSpPr>
          <p:cNvPr id="22" name="Straight Connector 21"/>
          <p:cNvCxnSpPr/>
          <p:nvPr userDrawn="1"/>
        </p:nvCxnSpPr>
        <p:spPr>
          <a:xfrm>
            <a:off x="4099560" y="1168877"/>
            <a:ext cx="0" cy="4782693"/>
          </a:xfrm>
          <a:prstGeom prst="line">
            <a:avLst/>
          </a:prstGeom>
          <a:ln>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23" name="Straight Connector 22"/>
          <p:cNvCxnSpPr/>
          <p:nvPr userDrawn="1"/>
        </p:nvCxnSpPr>
        <p:spPr>
          <a:xfrm>
            <a:off x="8023860" y="1168877"/>
            <a:ext cx="0" cy="4782693"/>
          </a:xfrm>
          <a:prstGeom prst="line">
            <a:avLst/>
          </a:prstGeom>
          <a:ln>
            <a:solidFill>
              <a:schemeClr val="bg2">
                <a:lumMod val="75000"/>
              </a:schemeClr>
            </a:solidFill>
          </a:ln>
        </p:spPr>
        <p:style>
          <a:lnRef idx="1">
            <a:schemeClr val="dk1"/>
          </a:lnRef>
          <a:fillRef idx="0">
            <a:schemeClr val="dk1"/>
          </a:fillRef>
          <a:effectRef idx="0">
            <a:schemeClr val="dk1"/>
          </a:effectRef>
          <a:fontRef idx="minor">
            <a:schemeClr val="tx1"/>
          </a:fontRef>
        </p:style>
      </p:cxnSp>
      <p:sp>
        <p:nvSpPr>
          <p:cNvPr id="24" name="Title 1">
            <a:extLst>
              <a:ext uri="{FF2B5EF4-FFF2-40B4-BE49-F238E27FC236}">
                <a16:creationId xmlns:a16="http://schemas.microsoft.com/office/drawing/2014/main" id="{1DD3E295-16E2-4037-AA10-3CF534FE9A5D}"/>
              </a:ext>
            </a:extLst>
          </p:cNvPr>
          <p:cNvSpPr>
            <a:spLocks noGrp="1"/>
          </p:cNvSpPr>
          <p:nvPr>
            <p:ph type="title" hasCustomPrompt="1"/>
          </p:nvPr>
        </p:nvSpPr>
        <p:spPr>
          <a:xfrm>
            <a:off x="270626" y="134544"/>
            <a:ext cx="9587749" cy="602548"/>
          </a:xfrm>
          <a:prstGeom prst="rect">
            <a:avLst/>
          </a:prstGeom>
        </p:spPr>
        <p:txBody>
          <a:bodyPr/>
          <a:lstStyle>
            <a:lvl1pPr>
              <a:defRPr sz="3300"/>
            </a:lvl1pPr>
          </a:lstStyle>
          <a:p>
            <a:r>
              <a:rPr lang="en-US" dirty="0"/>
              <a:t>Master Page Title</a:t>
            </a:r>
          </a:p>
        </p:txBody>
      </p:sp>
      <p:sp>
        <p:nvSpPr>
          <p:cNvPr id="2" name="Date Placeholder 1">
            <a:extLst>
              <a:ext uri="{FF2B5EF4-FFF2-40B4-BE49-F238E27FC236}">
                <a16:creationId xmlns:a16="http://schemas.microsoft.com/office/drawing/2014/main" id="{0DB6584B-D296-4912-85BA-9EE0C53775AC}"/>
              </a:ext>
            </a:extLst>
          </p:cNvPr>
          <p:cNvSpPr>
            <a:spLocks noGrp="1"/>
          </p:cNvSpPr>
          <p:nvPr>
            <p:ph type="dt" sz="half" idx="18"/>
          </p:nvPr>
        </p:nvSpPr>
        <p:spPr/>
        <p:txBody>
          <a:bodyPr/>
          <a:lstStyle/>
          <a:p>
            <a:fld id="{4A481E97-D05E-4E98-9740-95FD5FB93D9C}" type="datetime1">
              <a:rPr lang="en-US" smtClean="0"/>
              <a:t>1/27/2025</a:t>
            </a:fld>
            <a:endParaRPr lang="en-US" dirty="0"/>
          </a:p>
        </p:txBody>
      </p:sp>
      <p:sp>
        <p:nvSpPr>
          <p:cNvPr id="3" name="Slide Number Placeholder 2">
            <a:extLst>
              <a:ext uri="{FF2B5EF4-FFF2-40B4-BE49-F238E27FC236}">
                <a16:creationId xmlns:a16="http://schemas.microsoft.com/office/drawing/2014/main" id="{61EA7FEF-A0D6-4700-B189-1BE34F49F15E}"/>
              </a:ext>
            </a:extLst>
          </p:cNvPr>
          <p:cNvSpPr>
            <a:spLocks noGrp="1"/>
          </p:cNvSpPr>
          <p:nvPr>
            <p:ph type="sldNum" sz="quarter" idx="19"/>
          </p:nvPr>
        </p:nvSpPr>
        <p:spPr/>
        <p:txBody>
          <a:bodyPr/>
          <a:lstStyle/>
          <a:p>
            <a:fld id="{6CBE36CA-A7C6-4838-9ACB-C8D30B8F2C6D}" type="slidenum">
              <a:rPr lang="en-US" smtClean="0"/>
              <a:pPr/>
              <a:t>‹#›</a:t>
            </a:fld>
            <a:endParaRPr lang="en-US" dirty="0"/>
          </a:p>
        </p:txBody>
      </p:sp>
      <p:pic>
        <p:nvPicPr>
          <p:cNvPr id="4" name="Picture 3">
            <a:extLst>
              <a:ext uri="{FF2B5EF4-FFF2-40B4-BE49-F238E27FC236}">
                <a16:creationId xmlns:a16="http://schemas.microsoft.com/office/drawing/2014/main" id="{F65E5E1B-C602-2549-7963-FF7C83ADB1D0}"/>
              </a:ext>
            </a:extLst>
          </p:cNvPr>
          <p:cNvPicPr>
            <a:picLocks noChangeAspect="1"/>
          </p:cNvPicPr>
          <p:nvPr userDrawn="1"/>
        </p:nvPicPr>
        <p:blipFill>
          <a:blip r:embed="rId3">
            <a:extLst>
              <a:ext uri="{28A0092B-C50C-407E-A947-70E740481C1C}">
                <a14:useLocalDpi xmlns:a14="http://schemas.microsoft.com/office/drawing/2010/main" val="0"/>
              </a:ext>
            </a:extLst>
          </a:blip>
          <a:srcRect t="8255" b="8255"/>
          <a:stretch/>
        </p:blipFill>
        <p:spPr>
          <a:xfrm>
            <a:off x="270627" y="6304906"/>
            <a:ext cx="1703316" cy="425765"/>
          </a:xfrm>
          <a:prstGeom prst="rect">
            <a:avLst/>
          </a:prstGeom>
          <a:effectLst>
            <a:outerShdw blurRad="63500" sx="102000" sy="102000" algn="ctr" rotWithShape="0">
              <a:prstClr val="black">
                <a:alpha val="28000"/>
              </a:prstClr>
            </a:outerShdw>
          </a:effectLst>
        </p:spPr>
      </p:pic>
    </p:spTree>
    <p:extLst>
      <p:ext uri="{BB962C8B-B14F-4D97-AF65-F5344CB8AC3E}">
        <p14:creationId xmlns:p14="http://schemas.microsoft.com/office/powerpoint/2010/main" val="36319400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Four Content">
    <p:spTree>
      <p:nvGrpSpPr>
        <p:cNvPr id="1" name=""/>
        <p:cNvGrpSpPr/>
        <p:nvPr/>
      </p:nvGrpSpPr>
      <p:grpSpPr>
        <a:xfrm>
          <a:off x="0" y="0"/>
          <a:ext cx="0" cy="0"/>
          <a:chOff x="0" y="0"/>
          <a:chExt cx="0" cy="0"/>
        </a:xfrm>
      </p:grpSpPr>
      <p:cxnSp>
        <p:nvCxnSpPr>
          <p:cNvPr id="8" name="Straight Connector 7"/>
          <p:cNvCxnSpPr/>
          <p:nvPr userDrawn="1"/>
        </p:nvCxnSpPr>
        <p:spPr>
          <a:xfrm>
            <a:off x="0" y="753618"/>
            <a:ext cx="9858375" cy="0"/>
          </a:xfrm>
          <a:prstGeom prst="line">
            <a:avLst/>
          </a:prstGeom>
          <a:ln w="22225">
            <a:solidFill>
              <a:srgbClr val="98C93D"/>
            </a:solidFill>
          </a:ln>
        </p:spPr>
        <p:style>
          <a:lnRef idx="1">
            <a:schemeClr val="accent1"/>
          </a:lnRef>
          <a:fillRef idx="0">
            <a:schemeClr val="accent1"/>
          </a:fillRef>
          <a:effectRef idx="0">
            <a:schemeClr val="accent1"/>
          </a:effectRef>
          <a:fontRef idx="minor">
            <a:schemeClr val="tx1"/>
          </a:fontRef>
        </p:style>
      </p:cxnSp>
      <p:sp>
        <p:nvSpPr>
          <p:cNvPr id="11" name="Subtitle 2"/>
          <p:cNvSpPr>
            <a:spLocks noGrp="1"/>
          </p:cNvSpPr>
          <p:nvPr>
            <p:ph type="subTitle" idx="13" hasCustomPrompt="1"/>
          </p:nvPr>
        </p:nvSpPr>
        <p:spPr>
          <a:xfrm>
            <a:off x="270628" y="778081"/>
            <a:ext cx="11580921" cy="373510"/>
          </a:xfrm>
          <a:prstGeom prst="rect">
            <a:avLst/>
          </a:prstGeom>
        </p:spPr>
        <p:txBody>
          <a:bodyPr>
            <a:noAutofit/>
          </a:bodyPr>
          <a:lstStyle>
            <a:lvl1pPr marL="0" indent="0" algn="l">
              <a:buNone/>
              <a:defRPr sz="2000" b="1">
                <a:solidFill>
                  <a:srgbClr val="F7932B"/>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Master Page Subtitle</a:t>
            </a:r>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934113" y="260267"/>
            <a:ext cx="1917435" cy="762875"/>
          </a:xfrm>
          <a:prstGeom prst="rect">
            <a:avLst/>
          </a:prstGeom>
        </p:spPr>
      </p:pic>
      <p:sp>
        <p:nvSpPr>
          <p:cNvPr id="13" name="Rectangle 12"/>
          <p:cNvSpPr/>
          <p:nvPr userDrawn="1"/>
        </p:nvSpPr>
        <p:spPr>
          <a:xfrm>
            <a:off x="0" y="6258757"/>
            <a:ext cx="12192000" cy="517000"/>
          </a:xfrm>
          <a:prstGeom prst="rect">
            <a:avLst/>
          </a:prstGeom>
          <a:gradFill flip="none" rotWithShape="1">
            <a:gsLst>
              <a:gs pos="44000">
                <a:srgbClr val="98C93D"/>
              </a:gs>
              <a:gs pos="100000">
                <a:srgbClr val="648725"/>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p:cNvSpPr/>
          <p:nvPr userDrawn="1"/>
        </p:nvSpPr>
        <p:spPr>
          <a:xfrm rot="5400000" flipH="1">
            <a:off x="6073142" y="748018"/>
            <a:ext cx="45719" cy="12192000"/>
          </a:xfrm>
          <a:prstGeom prst="rect">
            <a:avLst/>
          </a:prstGeom>
          <a:gradFill flip="none" rotWithShape="1">
            <a:gsLst>
              <a:gs pos="100000">
                <a:srgbClr val="648725"/>
              </a:gs>
              <a:gs pos="37000">
                <a:srgbClr val="98C93D"/>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Content Placeholder 2"/>
          <p:cNvSpPr>
            <a:spLocks noGrp="1"/>
          </p:cNvSpPr>
          <p:nvPr>
            <p:ph idx="1"/>
          </p:nvPr>
        </p:nvSpPr>
        <p:spPr>
          <a:xfrm>
            <a:off x="270627" y="1168878"/>
            <a:ext cx="2762133" cy="4782693"/>
          </a:xfrm>
          <a:prstGeom prst="rect">
            <a:avLst/>
          </a:prstGeom>
        </p:spPr>
        <p:txBody>
          <a:bodyPr/>
          <a:lstStyle>
            <a:lvl1pPr marL="342900" indent="-342900">
              <a:buFont typeface="Arial" panose="020B0604020202020204" pitchFamily="34" charset="0"/>
              <a:buChar char="•"/>
              <a:defRPr sz="2400" b="0">
                <a:latin typeface="Century Gothic" panose="020B0502020202020204" pitchFamily="34" charset="0"/>
                <a:cs typeface="Arial" panose="020B0604020202020204" pitchFamily="34" charset="0"/>
              </a:defRPr>
            </a:lvl1pPr>
            <a:lvl2pPr>
              <a:defRPr sz="2000">
                <a:latin typeface="Century Gothic" panose="020B0502020202020204" pitchFamily="34" charset="0"/>
                <a:cs typeface="Arial" panose="020B0604020202020204" pitchFamily="34" charset="0"/>
              </a:defRPr>
            </a:lvl2pPr>
            <a:lvl3pPr>
              <a:defRPr sz="1800">
                <a:latin typeface="Century Gothic" panose="020B0502020202020204" pitchFamily="34" charset="0"/>
                <a:cs typeface="Arial" panose="020B0604020202020204" pitchFamily="34" charset="0"/>
              </a:defRPr>
            </a:lvl3pPr>
            <a:lvl4pPr>
              <a:defRPr sz="1600">
                <a:latin typeface="Century Gothic" panose="020B0502020202020204" pitchFamily="34" charset="0"/>
                <a:cs typeface="Arial" panose="020B0604020202020204" pitchFamily="34" charset="0"/>
              </a:defRPr>
            </a:lvl4pPr>
            <a:lvl5pPr>
              <a:defRPr sz="1600">
                <a:latin typeface="Century Gothic" panose="020B0502020202020204" pitchFamily="34" charset="0"/>
                <a:cs typeface="Arial" panose="020B0604020202020204" pitchFamily="34" charset="0"/>
              </a:defRPr>
            </a:lvl5pPr>
          </a:lstStyle>
          <a:p>
            <a:pPr lvl="0"/>
            <a:r>
              <a:rPr lang="en-US"/>
              <a:t>Click to edit Master text styles</a:t>
            </a:r>
          </a:p>
        </p:txBody>
      </p:sp>
      <p:sp>
        <p:nvSpPr>
          <p:cNvPr id="24" name="Content Placeholder 2"/>
          <p:cNvSpPr>
            <a:spLocks noGrp="1"/>
          </p:cNvSpPr>
          <p:nvPr>
            <p:ph idx="14"/>
          </p:nvPr>
        </p:nvSpPr>
        <p:spPr>
          <a:xfrm>
            <a:off x="9089414" y="1168878"/>
            <a:ext cx="2762133" cy="4782693"/>
          </a:xfrm>
          <a:prstGeom prst="rect">
            <a:avLst/>
          </a:prstGeom>
        </p:spPr>
        <p:txBody>
          <a:bodyPr/>
          <a:lstStyle>
            <a:lvl1pPr marL="342900" indent="-342900">
              <a:buFont typeface="Arial" panose="020B0604020202020204" pitchFamily="34" charset="0"/>
              <a:buChar char="•"/>
              <a:defRPr sz="2400" b="0">
                <a:latin typeface="Century Gothic" panose="020B0502020202020204" pitchFamily="34" charset="0"/>
                <a:cs typeface="Arial" panose="020B0604020202020204" pitchFamily="34" charset="0"/>
              </a:defRPr>
            </a:lvl1pPr>
            <a:lvl2pPr>
              <a:defRPr sz="2000">
                <a:latin typeface="Century Gothic" panose="020B0502020202020204" pitchFamily="34" charset="0"/>
                <a:cs typeface="Arial" panose="020B0604020202020204" pitchFamily="34" charset="0"/>
              </a:defRPr>
            </a:lvl2pPr>
            <a:lvl3pPr>
              <a:defRPr sz="1800">
                <a:latin typeface="Century Gothic" panose="020B0502020202020204" pitchFamily="34" charset="0"/>
                <a:cs typeface="Arial" panose="020B0604020202020204" pitchFamily="34" charset="0"/>
              </a:defRPr>
            </a:lvl3pPr>
            <a:lvl4pPr>
              <a:defRPr sz="1600">
                <a:latin typeface="Century Gothic" panose="020B0502020202020204" pitchFamily="34" charset="0"/>
                <a:cs typeface="Arial" panose="020B0604020202020204" pitchFamily="34" charset="0"/>
              </a:defRPr>
            </a:lvl4pPr>
            <a:lvl5pPr>
              <a:defRPr sz="1600">
                <a:latin typeface="Century Gothic" panose="020B0502020202020204" pitchFamily="34" charset="0"/>
                <a:cs typeface="Arial" panose="020B0604020202020204" pitchFamily="34" charset="0"/>
              </a:defRPr>
            </a:lvl5pPr>
          </a:lstStyle>
          <a:p>
            <a:pPr lvl="0"/>
            <a:r>
              <a:rPr lang="en-US"/>
              <a:t>Click to edit Master text styles</a:t>
            </a:r>
          </a:p>
        </p:txBody>
      </p:sp>
      <p:sp>
        <p:nvSpPr>
          <p:cNvPr id="25" name="Content Placeholder 2"/>
          <p:cNvSpPr>
            <a:spLocks noGrp="1"/>
          </p:cNvSpPr>
          <p:nvPr>
            <p:ph idx="15"/>
          </p:nvPr>
        </p:nvSpPr>
        <p:spPr>
          <a:xfrm>
            <a:off x="3205591" y="1168877"/>
            <a:ext cx="2762133" cy="4782693"/>
          </a:xfrm>
          <a:prstGeom prst="rect">
            <a:avLst/>
          </a:prstGeom>
        </p:spPr>
        <p:txBody>
          <a:bodyPr/>
          <a:lstStyle>
            <a:lvl1pPr marL="342900" indent="-342900">
              <a:buFont typeface="Arial" panose="020B0604020202020204" pitchFamily="34" charset="0"/>
              <a:buChar char="•"/>
              <a:defRPr sz="2400" b="0">
                <a:latin typeface="Century Gothic" panose="020B0502020202020204" pitchFamily="34" charset="0"/>
                <a:cs typeface="Arial" panose="020B0604020202020204" pitchFamily="34" charset="0"/>
              </a:defRPr>
            </a:lvl1pPr>
            <a:lvl2pPr>
              <a:defRPr sz="2000">
                <a:latin typeface="Century Gothic" panose="020B0502020202020204" pitchFamily="34" charset="0"/>
                <a:cs typeface="Arial" panose="020B0604020202020204" pitchFamily="34" charset="0"/>
              </a:defRPr>
            </a:lvl2pPr>
            <a:lvl3pPr>
              <a:defRPr sz="1800">
                <a:latin typeface="Century Gothic" panose="020B0502020202020204" pitchFamily="34" charset="0"/>
                <a:cs typeface="Arial" panose="020B0604020202020204" pitchFamily="34" charset="0"/>
              </a:defRPr>
            </a:lvl3pPr>
            <a:lvl4pPr>
              <a:defRPr sz="1600">
                <a:latin typeface="Century Gothic" panose="020B0502020202020204" pitchFamily="34" charset="0"/>
                <a:cs typeface="Arial" panose="020B0604020202020204" pitchFamily="34" charset="0"/>
              </a:defRPr>
            </a:lvl4pPr>
            <a:lvl5pPr>
              <a:defRPr sz="1600">
                <a:latin typeface="Century Gothic" panose="020B0502020202020204" pitchFamily="34" charset="0"/>
                <a:cs typeface="Arial" panose="020B0604020202020204" pitchFamily="34" charset="0"/>
              </a:defRPr>
            </a:lvl5pPr>
          </a:lstStyle>
          <a:p>
            <a:pPr lvl="0"/>
            <a:r>
              <a:rPr lang="en-US"/>
              <a:t>Click to edit Master text styles</a:t>
            </a:r>
          </a:p>
        </p:txBody>
      </p:sp>
      <p:sp>
        <p:nvSpPr>
          <p:cNvPr id="26" name="Content Placeholder 2"/>
          <p:cNvSpPr>
            <a:spLocks noGrp="1"/>
          </p:cNvSpPr>
          <p:nvPr>
            <p:ph idx="16"/>
          </p:nvPr>
        </p:nvSpPr>
        <p:spPr>
          <a:xfrm>
            <a:off x="6154450" y="1168877"/>
            <a:ext cx="2762133" cy="4782693"/>
          </a:xfrm>
          <a:prstGeom prst="rect">
            <a:avLst/>
          </a:prstGeom>
        </p:spPr>
        <p:txBody>
          <a:bodyPr/>
          <a:lstStyle>
            <a:lvl1pPr marL="342900" indent="-342900">
              <a:buFont typeface="Arial" panose="020B0604020202020204" pitchFamily="34" charset="0"/>
              <a:buChar char="•"/>
              <a:defRPr sz="2400" b="0">
                <a:latin typeface="Century Gothic" panose="020B0502020202020204" pitchFamily="34" charset="0"/>
                <a:cs typeface="Arial" panose="020B0604020202020204" pitchFamily="34" charset="0"/>
              </a:defRPr>
            </a:lvl1pPr>
            <a:lvl2pPr>
              <a:defRPr sz="2000">
                <a:latin typeface="Century Gothic" panose="020B0502020202020204" pitchFamily="34" charset="0"/>
                <a:cs typeface="Arial" panose="020B0604020202020204" pitchFamily="34" charset="0"/>
              </a:defRPr>
            </a:lvl2pPr>
            <a:lvl3pPr>
              <a:defRPr sz="1800">
                <a:latin typeface="Century Gothic" panose="020B0502020202020204" pitchFamily="34" charset="0"/>
                <a:cs typeface="Arial" panose="020B0604020202020204" pitchFamily="34" charset="0"/>
              </a:defRPr>
            </a:lvl3pPr>
            <a:lvl4pPr>
              <a:defRPr sz="1600">
                <a:latin typeface="Century Gothic" panose="020B0502020202020204" pitchFamily="34" charset="0"/>
                <a:cs typeface="Arial" panose="020B0604020202020204" pitchFamily="34" charset="0"/>
              </a:defRPr>
            </a:lvl4pPr>
            <a:lvl5pPr>
              <a:defRPr sz="1600">
                <a:latin typeface="Century Gothic" panose="020B0502020202020204" pitchFamily="34" charset="0"/>
                <a:cs typeface="Arial" panose="020B0604020202020204" pitchFamily="34" charset="0"/>
              </a:defRPr>
            </a:lvl5pPr>
          </a:lstStyle>
          <a:p>
            <a:pPr lvl="0"/>
            <a:r>
              <a:rPr lang="en-US"/>
              <a:t>Click to edit Master text styles</a:t>
            </a:r>
          </a:p>
        </p:txBody>
      </p:sp>
      <p:cxnSp>
        <p:nvCxnSpPr>
          <p:cNvPr id="3" name="Straight Connector 2"/>
          <p:cNvCxnSpPr/>
          <p:nvPr userDrawn="1"/>
        </p:nvCxnSpPr>
        <p:spPr>
          <a:xfrm>
            <a:off x="3116580" y="1168877"/>
            <a:ext cx="0" cy="4782693"/>
          </a:xfrm>
          <a:prstGeom prst="line">
            <a:avLst/>
          </a:prstGeom>
          <a:ln>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27" name="Straight Connector 26"/>
          <p:cNvCxnSpPr/>
          <p:nvPr userDrawn="1"/>
        </p:nvCxnSpPr>
        <p:spPr>
          <a:xfrm>
            <a:off x="6063091" y="1168877"/>
            <a:ext cx="0" cy="4782693"/>
          </a:xfrm>
          <a:prstGeom prst="line">
            <a:avLst/>
          </a:prstGeom>
          <a:ln>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28" name="Straight Connector 27"/>
          <p:cNvCxnSpPr/>
          <p:nvPr userDrawn="1"/>
        </p:nvCxnSpPr>
        <p:spPr>
          <a:xfrm>
            <a:off x="9006840" y="1168877"/>
            <a:ext cx="0" cy="4782693"/>
          </a:xfrm>
          <a:prstGeom prst="line">
            <a:avLst/>
          </a:prstGeom>
          <a:ln>
            <a:solidFill>
              <a:schemeClr val="bg2">
                <a:lumMod val="75000"/>
              </a:schemeClr>
            </a:solidFill>
          </a:ln>
        </p:spPr>
        <p:style>
          <a:lnRef idx="1">
            <a:schemeClr val="dk1"/>
          </a:lnRef>
          <a:fillRef idx="0">
            <a:schemeClr val="dk1"/>
          </a:fillRef>
          <a:effectRef idx="0">
            <a:schemeClr val="dk1"/>
          </a:effectRef>
          <a:fontRef idx="minor">
            <a:schemeClr val="tx1"/>
          </a:fontRef>
        </p:style>
      </p:cxnSp>
      <p:sp>
        <p:nvSpPr>
          <p:cNvPr id="20" name="Title 1">
            <a:extLst>
              <a:ext uri="{FF2B5EF4-FFF2-40B4-BE49-F238E27FC236}">
                <a16:creationId xmlns:a16="http://schemas.microsoft.com/office/drawing/2014/main" id="{21D82C1E-4C77-414B-B92E-999D395E3FB7}"/>
              </a:ext>
            </a:extLst>
          </p:cNvPr>
          <p:cNvSpPr>
            <a:spLocks noGrp="1"/>
          </p:cNvSpPr>
          <p:nvPr>
            <p:ph type="title" hasCustomPrompt="1"/>
          </p:nvPr>
        </p:nvSpPr>
        <p:spPr>
          <a:xfrm>
            <a:off x="270626" y="134544"/>
            <a:ext cx="9587749" cy="602548"/>
          </a:xfrm>
          <a:prstGeom prst="rect">
            <a:avLst/>
          </a:prstGeom>
        </p:spPr>
        <p:txBody>
          <a:bodyPr/>
          <a:lstStyle>
            <a:lvl1pPr>
              <a:defRPr sz="3300"/>
            </a:lvl1pPr>
          </a:lstStyle>
          <a:p>
            <a:r>
              <a:rPr lang="en-US" dirty="0"/>
              <a:t>Master Page Title</a:t>
            </a:r>
          </a:p>
        </p:txBody>
      </p:sp>
      <p:sp>
        <p:nvSpPr>
          <p:cNvPr id="2" name="Date Placeholder 1">
            <a:extLst>
              <a:ext uri="{FF2B5EF4-FFF2-40B4-BE49-F238E27FC236}">
                <a16:creationId xmlns:a16="http://schemas.microsoft.com/office/drawing/2014/main" id="{3600A900-0372-4144-BACE-0E84B67F7E42}"/>
              </a:ext>
            </a:extLst>
          </p:cNvPr>
          <p:cNvSpPr>
            <a:spLocks noGrp="1"/>
          </p:cNvSpPr>
          <p:nvPr>
            <p:ph type="dt" sz="half" idx="17"/>
          </p:nvPr>
        </p:nvSpPr>
        <p:spPr/>
        <p:txBody>
          <a:bodyPr/>
          <a:lstStyle/>
          <a:p>
            <a:fld id="{7609CC54-EB1F-47EE-A2C8-C47C96DED9CB}" type="datetime1">
              <a:rPr lang="en-US" smtClean="0"/>
              <a:t>1/27/2025</a:t>
            </a:fld>
            <a:endParaRPr lang="en-US" dirty="0"/>
          </a:p>
        </p:txBody>
      </p:sp>
      <p:sp>
        <p:nvSpPr>
          <p:cNvPr id="4" name="Slide Number Placeholder 3">
            <a:extLst>
              <a:ext uri="{FF2B5EF4-FFF2-40B4-BE49-F238E27FC236}">
                <a16:creationId xmlns:a16="http://schemas.microsoft.com/office/drawing/2014/main" id="{51CD198C-B28F-41D9-9430-F472C9C20F2F}"/>
              </a:ext>
            </a:extLst>
          </p:cNvPr>
          <p:cNvSpPr>
            <a:spLocks noGrp="1"/>
          </p:cNvSpPr>
          <p:nvPr>
            <p:ph type="sldNum" sz="quarter" idx="18"/>
          </p:nvPr>
        </p:nvSpPr>
        <p:spPr/>
        <p:txBody>
          <a:bodyPr/>
          <a:lstStyle/>
          <a:p>
            <a:fld id="{6CBE36CA-A7C6-4838-9ACB-C8D30B8F2C6D}" type="slidenum">
              <a:rPr lang="en-US" smtClean="0"/>
              <a:pPr/>
              <a:t>‹#›</a:t>
            </a:fld>
            <a:endParaRPr lang="en-US" dirty="0"/>
          </a:p>
        </p:txBody>
      </p:sp>
      <p:pic>
        <p:nvPicPr>
          <p:cNvPr id="5" name="Picture 4">
            <a:extLst>
              <a:ext uri="{FF2B5EF4-FFF2-40B4-BE49-F238E27FC236}">
                <a16:creationId xmlns:a16="http://schemas.microsoft.com/office/drawing/2014/main" id="{1C5B974E-D38B-8486-0A3F-6A512BC58A27}"/>
              </a:ext>
            </a:extLst>
          </p:cNvPr>
          <p:cNvPicPr>
            <a:picLocks noChangeAspect="1"/>
          </p:cNvPicPr>
          <p:nvPr userDrawn="1"/>
        </p:nvPicPr>
        <p:blipFill>
          <a:blip r:embed="rId3">
            <a:extLst>
              <a:ext uri="{28A0092B-C50C-407E-A947-70E740481C1C}">
                <a14:useLocalDpi xmlns:a14="http://schemas.microsoft.com/office/drawing/2010/main" val="0"/>
              </a:ext>
            </a:extLst>
          </a:blip>
          <a:srcRect t="8255" b="8255"/>
          <a:stretch/>
        </p:blipFill>
        <p:spPr>
          <a:xfrm>
            <a:off x="270627" y="6304906"/>
            <a:ext cx="1703316" cy="425765"/>
          </a:xfrm>
          <a:prstGeom prst="rect">
            <a:avLst/>
          </a:prstGeom>
          <a:effectLst>
            <a:outerShdw blurRad="63500" sx="102000" sy="102000" algn="ctr" rotWithShape="0">
              <a:prstClr val="black">
                <a:alpha val="28000"/>
              </a:prstClr>
            </a:outerShdw>
          </a:effectLst>
        </p:spPr>
      </p:pic>
    </p:spTree>
    <p:extLst>
      <p:ext uri="{BB962C8B-B14F-4D97-AF65-F5344CB8AC3E}">
        <p14:creationId xmlns:p14="http://schemas.microsoft.com/office/powerpoint/2010/main" val="18704075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cxnSp>
        <p:nvCxnSpPr>
          <p:cNvPr id="5" name="Straight Connector 4"/>
          <p:cNvCxnSpPr/>
          <p:nvPr userDrawn="1"/>
        </p:nvCxnSpPr>
        <p:spPr>
          <a:xfrm>
            <a:off x="0" y="753618"/>
            <a:ext cx="9858375" cy="0"/>
          </a:xfrm>
          <a:prstGeom prst="line">
            <a:avLst/>
          </a:prstGeom>
          <a:ln w="22225">
            <a:solidFill>
              <a:srgbClr val="98C93D"/>
            </a:solidFill>
          </a:ln>
        </p:spPr>
        <p:style>
          <a:lnRef idx="1">
            <a:schemeClr val="accent1"/>
          </a:lnRef>
          <a:fillRef idx="0">
            <a:schemeClr val="accent1"/>
          </a:fillRef>
          <a:effectRef idx="0">
            <a:schemeClr val="accent1"/>
          </a:effectRef>
          <a:fontRef idx="minor">
            <a:schemeClr val="tx1"/>
          </a:fontRef>
        </p:style>
      </p:cxnSp>
      <p:sp>
        <p:nvSpPr>
          <p:cNvPr id="8" name="Subtitle 2"/>
          <p:cNvSpPr>
            <a:spLocks noGrp="1"/>
          </p:cNvSpPr>
          <p:nvPr>
            <p:ph type="subTitle" idx="13" hasCustomPrompt="1"/>
          </p:nvPr>
        </p:nvSpPr>
        <p:spPr>
          <a:xfrm>
            <a:off x="270628" y="778081"/>
            <a:ext cx="11580921" cy="373510"/>
          </a:xfrm>
          <a:prstGeom prst="rect">
            <a:avLst/>
          </a:prstGeom>
        </p:spPr>
        <p:txBody>
          <a:bodyPr>
            <a:noAutofit/>
          </a:bodyPr>
          <a:lstStyle>
            <a:lvl1pPr marL="0" indent="0" algn="l">
              <a:buNone/>
              <a:defRPr sz="2000" b="1">
                <a:solidFill>
                  <a:srgbClr val="F7932B"/>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Master Page Subtitle</a:t>
            </a: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934113" y="260267"/>
            <a:ext cx="1917435" cy="762875"/>
          </a:xfrm>
          <a:prstGeom prst="rect">
            <a:avLst/>
          </a:prstGeom>
        </p:spPr>
      </p:pic>
      <p:sp>
        <p:nvSpPr>
          <p:cNvPr id="10" name="Rectangle 9"/>
          <p:cNvSpPr/>
          <p:nvPr userDrawn="1"/>
        </p:nvSpPr>
        <p:spPr>
          <a:xfrm>
            <a:off x="0" y="6258757"/>
            <a:ext cx="12192000" cy="517000"/>
          </a:xfrm>
          <a:prstGeom prst="rect">
            <a:avLst/>
          </a:prstGeom>
          <a:gradFill flip="none" rotWithShape="1">
            <a:gsLst>
              <a:gs pos="44000">
                <a:srgbClr val="98C93D"/>
              </a:gs>
              <a:gs pos="100000">
                <a:srgbClr val="648725"/>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p:cNvSpPr/>
          <p:nvPr userDrawn="1"/>
        </p:nvSpPr>
        <p:spPr>
          <a:xfrm rot="5400000" flipH="1">
            <a:off x="6073142" y="748018"/>
            <a:ext cx="45719" cy="12192000"/>
          </a:xfrm>
          <a:prstGeom prst="rect">
            <a:avLst/>
          </a:prstGeom>
          <a:gradFill flip="none" rotWithShape="1">
            <a:gsLst>
              <a:gs pos="100000">
                <a:srgbClr val="648725"/>
              </a:gs>
              <a:gs pos="37000">
                <a:srgbClr val="98C93D"/>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itle 1">
            <a:extLst>
              <a:ext uri="{FF2B5EF4-FFF2-40B4-BE49-F238E27FC236}">
                <a16:creationId xmlns:a16="http://schemas.microsoft.com/office/drawing/2014/main" id="{87DD57E2-0574-433F-BC43-601C1EAE085D}"/>
              </a:ext>
            </a:extLst>
          </p:cNvPr>
          <p:cNvSpPr>
            <a:spLocks noGrp="1"/>
          </p:cNvSpPr>
          <p:nvPr>
            <p:ph type="title" hasCustomPrompt="1"/>
          </p:nvPr>
        </p:nvSpPr>
        <p:spPr>
          <a:xfrm>
            <a:off x="270626" y="134544"/>
            <a:ext cx="9587749" cy="602548"/>
          </a:xfrm>
          <a:prstGeom prst="rect">
            <a:avLst/>
          </a:prstGeom>
        </p:spPr>
        <p:txBody>
          <a:bodyPr/>
          <a:lstStyle>
            <a:lvl1pPr>
              <a:defRPr sz="3300"/>
            </a:lvl1pPr>
          </a:lstStyle>
          <a:p>
            <a:r>
              <a:rPr lang="en-US" dirty="0"/>
              <a:t>Master Page Title</a:t>
            </a:r>
          </a:p>
        </p:txBody>
      </p:sp>
      <p:sp>
        <p:nvSpPr>
          <p:cNvPr id="2" name="Date Placeholder 1">
            <a:extLst>
              <a:ext uri="{FF2B5EF4-FFF2-40B4-BE49-F238E27FC236}">
                <a16:creationId xmlns:a16="http://schemas.microsoft.com/office/drawing/2014/main" id="{B77830CF-9F3D-44B1-8AFC-000E352163D2}"/>
              </a:ext>
            </a:extLst>
          </p:cNvPr>
          <p:cNvSpPr>
            <a:spLocks noGrp="1"/>
          </p:cNvSpPr>
          <p:nvPr>
            <p:ph type="dt" sz="half" idx="14"/>
          </p:nvPr>
        </p:nvSpPr>
        <p:spPr/>
        <p:txBody>
          <a:bodyPr/>
          <a:lstStyle/>
          <a:p>
            <a:fld id="{D9F4B730-B1B5-4027-AAB2-01210603ABD8}" type="datetime1">
              <a:rPr lang="en-US" smtClean="0"/>
              <a:t>1/27/2025</a:t>
            </a:fld>
            <a:endParaRPr lang="en-US" dirty="0"/>
          </a:p>
        </p:txBody>
      </p:sp>
      <p:sp>
        <p:nvSpPr>
          <p:cNvPr id="3" name="Slide Number Placeholder 2">
            <a:extLst>
              <a:ext uri="{FF2B5EF4-FFF2-40B4-BE49-F238E27FC236}">
                <a16:creationId xmlns:a16="http://schemas.microsoft.com/office/drawing/2014/main" id="{2A92C0DA-F991-4453-B8B7-C8241C3895E2}"/>
              </a:ext>
            </a:extLst>
          </p:cNvPr>
          <p:cNvSpPr>
            <a:spLocks noGrp="1"/>
          </p:cNvSpPr>
          <p:nvPr>
            <p:ph type="sldNum" sz="quarter" idx="15"/>
          </p:nvPr>
        </p:nvSpPr>
        <p:spPr/>
        <p:txBody>
          <a:bodyPr/>
          <a:lstStyle/>
          <a:p>
            <a:fld id="{6CBE36CA-A7C6-4838-9ACB-C8D30B8F2C6D}" type="slidenum">
              <a:rPr lang="en-US" smtClean="0"/>
              <a:pPr/>
              <a:t>‹#›</a:t>
            </a:fld>
            <a:endParaRPr lang="en-US" dirty="0"/>
          </a:p>
        </p:txBody>
      </p:sp>
      <p:pic>
        <p:nvPicPr>
          <p:cNvPr id="4" name="Picture 3">
            <a:extLst>
              <a:ext uri="{FF2B5EF4-FFF2-40B4-BE49-F238E27FC236}">
                <a16:creationId xmlns:a16="http://schemas.microsoft.com/office/drawing/2014/main" id="{D0278CB5-26C4-75A9-7DE3-EA9C59BB46DB}"/>
              </a:ext>
            </a:extLst>
          </p:cNvPr>
          <p:cNvPicPr>
            <a:picLocks noChangeAspect="1"/>
          </p:cNvPicPr>
          <p:nvPr userDrawn="1"/>
        </p:nvPicPr>
        <p:blipFill>
          <a:blip r:embed="rId3">
            <a:extLst>
              <a:ext uri="{28A0092B-C50C-407E-A947-70E740481C1C}">
                <a14:useLocalDpi xmlns:a14="http://schemas.microsoft.com/office/drawing/2010/main" val="0"/>
              </a:ext>
            </a:extLst>
          </a:blip>
          <a:srcRect t="8255" b="8255"/>
          <a:stretch/>
        </p:blipFill>
        <p:spPr>
          <a:xfrm>
            <a:off x="270627" y="6304906"/>
            <a:ext cx="1703316" cy="425765"/>
          </a:xfrm>
          <a:prstGeom prst="rect">
            <a:avLst/>
          </a:prstGeom>
          <a:effectLst>
            <a:outerShdw blurRad="63500" sx="102000" sy="102000" algn="ctr" rotWithShape="0">
              <a:prstClr val="black">
                <a:alpha val="28000"/>
              </a:prstClr>
            </a:outerShdw>
          </a:effectLst>
        </p:spPr>
      </p:pic>
    </p:spTree>
    <p:extLst>
      <p:ext uri="{BB962C8B-B14F-4D97-AF65-F5344CB8AC3E}">
        <p14:creationId xmlns:p14="http://schemas.microsoft.com/office/powerpoint/2010/main" val="17699895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10" name="Rectangle 9"/>
          <p:cNvSpPr/>
          <p:nvPr userDrawn="1"/>
        </p:nvSpPr>
        <p:spPr>
          <a:xfrm>
            <a:off x="0" y="6258757"/>
            <a:ext cx="12192000" cy="517000"/>
          </a:xfrm>
          <a:prstGeom prst="rect">
            <a:avLst/>
          </a:prstGeom>
          <a:gradFill flip="none" rotWithShape="1">
            <a:gsLst>
              <a:gs pos="44000">
                <a:srgbClr val="98C93D"/>
              </a:gs>
              <a:gs pos="100000">
                <a:srgbClr val="648725"/>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p:cNvSpPr/>
          <p:nvPr userDrawn="1"/>
        </p:nvSpPr>
        <p:spPr>
          <a:xfrm rot="5400000" flipH="1">
            <a:off x="6073142" y="748018"/>
            <a:ext cx="45719" cy="12192000"/>
          </a:xfrm>
          <a:prstGeom prst="rect">
            <a:avLst/>
          </a:prstGeom>
          <a:gradFill flip="none" rotWithShape="1">
            <a:gsLst>
              <a:gs pos="100000">
                <a:srgbClr val="648725"/>
              </a:gs>
              <a:gs pos="37000">
                <a:srgbClr val="98C93D"/>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Date Placeholder 1">
            <a:extLst>
              <a:ext uri="{FF2B5EF4-FFF2-40B4-BE49-F238E27FC236}">
                <a16:creationId xmlns:a16="http://schemas.microsoft.com/office/drawing/2014/main" id="{73898F69-5377-4FD2-8E19-829B3A678EE5}"/>
              </a:ext>
            </a:extLst>
          </p:cNvPr>
          <p:cNvSpPr>
            <a:spLocks noGrp="1"/>
          </p:cNvSpPr>
          <p:nvPr>
            <p:ph type="dt" sz="half" idx="10"/>
          </p:nvPr>
        </p:nvSpPr>
        <p:spPr/>
        <p:txBody>
          <a:bodyPr/>
          <a:lstStyle/>
          <a:p>
            <a:fld id="{8DDC55F1-D96B-4180-BD0A-C4FC8C6D50D3}" type="datetime1">
              <a:rPr lang="en-US" smtClean="0"/>
              <a:t>1/27/2025</a:t>
            </a:fld>
            <a:endParaRPr lang="en-US" dirty="0"/>
          </a:p>
        </p:txBody>
      </p:sp>
      <p:sp>
        <p:nvSpPr>
          <p:cNvPr id="3" name="Slide Number Placeholder 2">
            <a:extLst>
              <a:ext uri="{FF2B5EF4-FFF2-40B4-BE49-F238E27FC236}">
                <a16:creationId xmlns:a16="http://schemas.microsoft.com/office/drawing/2014/main" id="{1EECC842-4AC6-4635-9324-68220813E60B}"/>
              </a:ext>
            </a:extLst>
          </p:cNvPr>
          <p:cNvSpPr>
            <a:spLocks noGrp="1"/>
          </p:cNvSpPr>
          <p:nvPr>
            <p:ph type="sldNum" sz="quarter" idx="11"/>
          </p:nvPr>
        </p:nvSpPr>
        <p:spPr/>
        <p:txBody>
          <a:bodyPr/>
          <a:lstStyle/>
          <a:p>
            <a:fld id="{6CBE36CA-A7C6-4838-9ACB-C8D30B8F2C6D}" type="slidenum">
              <a:rPr lang="en-US" smtClean="0"/>
              <a:pPr/>
              <a:t>‹#›</a:t>
            </a:fld>
            <a:endParaRPr lang="en-US" dirty="0"/>
          </a:p>
        </p:txBody>
      </p:sp>
      <p:pic>
        <p:nvPicPr>
          <p:cNvPr id="4" name="Picture 3">
            <a:extLst>
              <a:ext uri="{FF2B5EF4-FFF2-40B4-BE49-F238E27FC236}">
                <a16:creationId xmlns:a16="http://schemas.microsoft.com/office/drawing/2014/main" id="{1A3ED34A-8772-8C7B-6DB7-CC7A44E87E44}"/>
              </a:ext>
            </a:extLst>
          </p:cNvPr>
          <p:cNvPicPr>
            <a:picLocks noChangeAspect="1"/>
          </p:cNvPicPr>
          <p:nvPr userDrawn="1"/>
        </p:nvPicPr>
        <p:blipFill>
          <a:blip r:embed="rId2">
            <a:extLst>
              <a:ext uri="{28A0092B-C50C-407E-A947-70E740481C1C}">
                <a14:useLocalDpi xmlns:a14="http://schemas.microsoft.com/office/drawing/2010/main" val="0"/>
              </a:ext>
            </a:extLst>
          </a:blip>
          <a:srcRect t="8255" b="8255"/>
          <a:stretch/>
        </p:blipFill>
        <p:spPr>
          <a:xfrm>
            <a:off x="270627" y="6304906"/>
            <a:ext cx="1703316" cy="425765"/>
          </a:xfrm>
          <a:prstGeom prst="rect">
            <a:avLst/>
          </a:prstGeom>
          <a:effectLst>
            <a:outerShdw blurRad="63500" sx="102000" sy="102000" algn="ctr" rotWithShape="0">
              <a:prstClr val="black">
                <a:alpha val="28000"/>
              </a:prstClr>
            </a:outerShdw>
          </a:effectLst>
        </p:spPr>
      </p:pic>
    </p:spTree>
    <p:extLst>
      <p:ext uri="{BB962C8B-B14F-4D97-AF65-F5344CB8AC3E}">
        <p14:creationId xmlns:p14="http://schemas.microsoft.com/office/powerpoint/2010/main" val="20621746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ags" Target="../tags/tag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empower - DO NOT DELETE!!!" hidden="1">
            <a:extLst>
              <a:ext uri="{FF2B5EF4-FFF2-40B4-BE49-F238E27FC236}">
                <a16:creationId xmlns:a16="http://schemas.microsoft.com/office/drawing/2014/main" id="{BE686F26-3C5E-4C80-B73E-D735C38A1B48}"/>
              </a:ext>
            </a:extLst>
          </p:cNvPr>
          <p:cNvSpPr/>
          <p:nvPr userDrawn="1">
            <p:custDataLst>
              <p:tags r:id="rId16"/>
            </p:custDataLst>
          </p:nvPr>
        </p:nvSpPr>
        <p:spPr>
          <a:xfrm>
            <a:off x="0" y="0"/>
            <a:ext cx="0" cy="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4" name="Date Placeholder 3">
            <a:extLst>
              <a:ext uri="{FF2B5EF4-FFF2-40B4-BE49-F238E27FC236}">
                <a16:creationId xmlns:a16="http://schemas.microsoft.com/office/drawing/2014/main" id="{CB0E2D95-B2C0-4BD9-BE45-84A0D1E24A86}"/>
              </a:ext>
            </a:extLst>
          </p:cNvPr>
          <p:cNvSpPr>
            <a:spLocks noGrp="1"/>
          </p:cNvSpPr>
          <p:nvPr>
            <p:ph type="dt" sz="half" idx="2"/>
          </p:nvPr>
        </p:nvSpPr>
        <p:spPr>
          <a:xfrm>
            <a:off x="9622053" y="6356350"/>
            <a:ext cx="1947512" cy="365125"/>
          </a:xfrm>
          <a:prstGeom prst="rect">
            <a:avLst/>
          </a:prstGeom>
        </p:spPr>
        <p:txBody>
          <a:bodyPr vert="horz" lIns="91440" tIns="45720" rIns="91440" bIns="45720" rtlCol="0" anchor="ctr"/>
          <a:lstStyle>
            <a:lvl1pPr algn="l">
              <a:defRPr sz="1200" b="1">
                <a:solidFill>
                  <a:schemeClr val="bg1"/>
                </a:solidFill>
              </a:defRPr>
            </a:lvl1pPr>
          </a:lstStyle>
          <a:p>
            <a:fld id="{8E786E92-6100-433E-AFC0-831EBFA7EFBE}" type="datetime1">
              <a:rPr lang="en-US" smtClean="0"/>
              <a:t>1/27/2025</a:t>
            </a:fld>
            <a:endParaRPr lang="en-US" dirty="0"/>
          </a:p>
        </p:txBody>
      </p:sp>
      <p:sp>
        <p:nvSpPr>
          <p:cNvPr id="2" name="Slide Number Placeholder 1">
            <a:extLst>
              <a:ext uri="{FF2B5EF4-FFF2-40B4-BE49-F238E27FC236}">
                <a16:creationId xmlns:a16="http://schemas.microsoft.com/office/drawing/2014/main" id="{373FCDC0-6E73-4FC3-A6C2-A35745C43766}"/>
              </a:ext>
            </a:extLst>
          </p:cNvPr>
          <p:cNvSpPr>
            <a:spLocks noGrp="1"/>
          </p:cNvSpPr>
          <p:nvPr>
            <p:ph type="sldNum" sz="quarter" idx="4"/>
          </p:nvPr>
        </p:nvSpPr>
        <p:spPr>
          <a:xfrm>
            <a:off x="11569565" y="6356350"/>
            <a:ext cx="390625" cy="365125"/>
          </a:xfrm>
          <a:prstGeom prst="rect">
            <a:avLst/>
          </a:prstGeom>
        </p:spPr>
        <p:txBody>
          <a:bodyPr vert="horz" lIns="91440" tIns="45720" rIns="91440" bIns="45720" rtlCol="0" anchor="ctr"/>
          <a:lstStyle>
            <a:lvl1pPr algn="r">
              <a:defRPr sz="1200" b="1">
                <a:solidFill>
                  <a:schemeClr val="bg1"/>
                </a:solidFill>
              </a:defRPr>
            </a:lvl1pPr>
          </a:lstStyle>
          <a:p>
            <a:fld id="{6CBE36CA-A7C6-4838-9ACB-C8D30B8F2C6D}" type="slidenum">
              <a:rPr lang="en-US" smtClean="0"/>
              <a:pPr/>
              <a:t>‹#›</a:t>
            </a:fld>
            <a:endParaRPr lang="en-US" dirty="0"/>
          </a:p>
        </p:txBody>
      </p:sp>
      <p:sp>
        <p:nvSpPr>
          <p:cNvPr id="3" name="Title Placeholder 2">
            <a:extLst>
              <a:ext uri="{FF2B5EF4-FFF2-40B4-BE49-F238E27FC236}">
                <a16:creationId xmlns:a16="http://schemas.microsoft.com/office/drawing/2014/main" id="{1CA0F03F-E00A-4C2A-9A59-33C0EC75FDA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9" name="Text Placeholder 8">
            <a:extLst>
              <a:ext uri="{FF2B5EF4-FFF2-40B4-BE49-F238E27FC236}">
                <a16:creationId xmlns:a16="http://schemas.microsoft.com/office/drawing/2014/main" id="{F1CFD660-D469-4135-8BF2-27A82240D9C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3981462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p:hf hdr="0" ftr="0"/>
  <p:txStyles>
    <p:titleStyle>
      <a:lvl1pPr algn="l" defTabSz="914400" rtl="0" eaLnBrk="1" latinLnBrk="0" hangingPunct="1">
        <a:lnSpc>
          <a:spcPct val="90000"/>
        </a:lnSpc>
        <a:spcBef>
          <a:spcPct val="0"/>
        </a:spcBef>
        <a:buNone/>
        <a:defRPr sz="3300" kern="1200">
          <a:solidFill>
            <a:schemeClr val="tx1"/>
          </a:solidFill>
          <a:latin typeface="Century Gothic" panose="020B0502020202020204" pitchFamily="34" charset="0"/>
          <a:ea typeface="+mj-ea"/>
          <a:cs typeface="+mj-cs"/>
        </a:defRPr>
      </a:lvl1pPr>
    </p:titleStyle>
    <p:bodyStyle>
      <a:lvl1pPr marL="0" indent="0" algn="l" defTabSz="914400" rtl="0" eaLnBrk="1" latinLnBrk="0" hangingPunct="1">
        <a:lnSpc>
          <a:spcPct val="90000"/>
        </a:lnSpc>
        <a:spcBef>
          <a:spcPts val="1000"/>
        </a:spcBef>
        <a:buFontTx/>
        <a:buNone/>
        <a:defRPr sz="28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chart" Target="../charts/chart5.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chart" Target="../charts/chart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mailto:Kirk.labarbara@netl.doe.gov" TargetMode="External"/><Relationship Id="rId2" Type="http://schemas.openxmlformats.org/officeDocument/2006/relationships/hyperlink" Target="mailto:John.brewer@netl.doe.gov" TargetMode="External"/><Relationship Id="rId1" Type="http://schemas.openxmlformats.org/officeDocument/2006/relationships/slideLayout" Target="../slideLayouts/slideLayout12.xml"/><Relationship Id="rId5" Type="http://schemas.microsoft.com/office/2007/relationships/hdphoto" Target="../media/hdphoto2.wdp"/><Relationship Id="rId4" Type="http://schemas.openxmlformats.org/officeDocument/2006/relationships/image" Target="../media/image26.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1.pn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chart" Target="../charts/chart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image" Target="../media/image12.jpg"/><Relationship Id="rId7" Type="http://schemas.openxmlformats.org/officeDocument/2006/relationships/image" Target="../media/image16.jpg"/><Relationship Id="rId2" Type="http://schemas.openxmlformats.org/officeDocument/2006/relationships/image" Target="../media/image11.jpg"/><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jpeg"/><Relationship Id="rId4" Type="http://schemas.openxmlformats.org/officeDocument/2006/relationships/image" Target="../media/image13.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chart" Target="../charts/chart2.xml"/></Relationships>
</file>

<file path=ppt/slides/_rels/slide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descr="http://africabriefing.org/wp-content/uploads/2015/06/powerline.jpg">
            <a:extLst>
              <a:ext uri="{FF2B5EF4-FFF2-40B4-BE49-F238E27FC236}">
                <a16:creationId xmlns:a16="http://schemas.microsoft.com/office/drawing/2014/main" id="{C36E992C-4A39-9DFF-3A4B-11C5A4AE480F}"/>
              </a:ext>
            </a:extLst>
          </p:cNvPr>
          <p:cNvPicPr>
            <a:picLocks noGrp="1" noChangeAspect="1" noChangeArrowheads="1"/>
          </p:cNvPicPr>
          <p:nvPr>
            <p:ph type="pic" sz="quarter" idx="10"/>
          </p:nvPr>
        </p:nvPicPr>
        <p:blipFill rotWithShape="1">
          <a:blip r:embed="rId2" cstate="print">
            <a:extLst>
              <a:ext uri="{28A0092B-C50C-407E-A947-70E740481C1C}">
                <a14:useLocalDpi xmlns:a14="http://schemas.microsoft.com/office/drawing/2010/main" val="0"/>
              </a:ext>
            </a:extLst>
          </a:blip>
          <a:srcRect t="24731" b="24731"/>
          <a:stretch/>
        </p:blipFill>
        <p:spPr bwMode="auto">
          <a:xfrm>
            <a:off x="0" y="2236788"/>
            <a:ext cx="12192000" cy="4621212"/>
          </a:xfrm>
          <a:prstGeom prst="rect">
            <a:avLst/>
          </a:prstGeom>
          <a:noFill/>
          <a:effectLst>
            <a:innerShdw blurRad="1270000" dist="50800" dir="5400000">
              <a:prstClr val="black">
                <a:alpha val="98000"/>
              </a:prstClr>
            </a:innerShdw>
          </a:effectLst>
          <a:extLst>
            <a:ext uri="{909E8E84-426E-40DD-AFC4-6F175D3DCCD1}">
              <a14:hiddenFill xmlns:a14="http://schemas.microsoft.com/office/drawing/2010/main">
                <a:solidFill>
                  <a:srgbClr val="FFFFFF"/>
                </a:solidFill>
              </a14:hiddenFill>
            </a:ext>
          </a:extLst>
        </p:spPr>
      </p:pic>
      <p:sp>
        <p:nvSpPr>
          <p:cNvPr id="6" name="Title 5">
            <a:extLst>
              <a:ext uri="{FF2B5EF4-FFF2-40B4-BE49-F238E27FC236}">
                <a16:creationId xmlns:a16="http://schemas.microsoft.com/office/drawing/2014/main" id="{93FF9270-E920-4385-AB60-AAB3C9014B9E}"/>
              </a:ext>
            </a:extLst>
          </p:cNvPr>
          <p:cNvSpPr>
            <a:spLocks noGrp="1"/>
          </p:cNvSpPr>
          <p:nvPr>
            <p:ph type="ctrTitle"/>
          </p:nvPr>
        </p:nvSpPr>
        <p:spPr>
          <a:xfrm>
            <a:off x="270628" y="367622"/>
            <a:ext cx="9033029" cy="919232"/>
          </a:xfrm>
        </p:spPr>
        <p:txBody>
          <a:bodyPr>
            <a:noAutofit/>
          </a:bodyPr>
          <a:lstStyle/>
          <a:p>
            <a:r>
              <a:rPr lang="en-US" sz="4000" dirty="0"/>
              <a:t>Integrated Evaluation of Power Sector Decarbonization</a:t>
            </a:r>
          </a:p>
        </p:txBody>
      </p:sp>
      <p:sp>
        <p:nvSpPr>
          <p:cNvPr id="7" name="Subtitle 6">
            <a:extLst>
              <a:ext uri="{FF2B5EF4-FFF2-40B4-BE49-F238E27FC236}">
                <a16:creationId xmlns:a16="http://schemas.microsoft.com/office/drawing/2014/main" id="{351EBD21-E433-4190-BB3B-4DB3FEA42943}"/>
              </a:ext>
            </a:extLst>
          </p:cNvPr>
          <p:cNvSpPr>
            <a:spLocks noGrp="1"/>
          </p:cNvSpPr>
          <p:nvPr>
            <p:ph type="subTitle" idx="1"/>
          </p:nvPr>
        </p:nvSpPr>
        <p:spPr>
          <a:xfrm>
            <a:off x="270628" y="1290494"/>
            <a:ext cx="10092572" cy="373510"/>
          </a:xfrm>
        </p:spPr>
        <p:txBody>
          <a:bodyPr/>
          <a:lstStyle/>
          <a:p>
            <a:r>
              <a:rPr lang="en-US" sz="3200" dirty="0"/>
              <a:t>Capacity Expansion + Dispatch Analysis for SERC</a:t>
            </a:r>
          </a:p>
          <a:p>
            <a:endParaRPr lang="en-US" dirty="0"/>
          </a:p>
        </p:txBody>
      </p:sp>
      <p:sp>
        <p:nvSpPr>
          <p:cNvPr id="10" name="Text Placeholder 9">
            <a:extLst>
              <a:ext uri="{FF2B5EF4-FFF2-40B4-BE49-F238E27FC236}">
                <a16:creationId xmlns:a16="http://schemas.microsoft.com/office/drawing/2014/main" id="{2B10BC50-F62D-4375-A7BE-778AC7EDAB92}"/>
              </a:ext>
            </a:extLst>
          </p:cNvPr>
          <p:cNvSpPr>
            <a:spLocks noGrp="1"/>
          </p:cNvSpPr>
          <p:nvPr>
            <p:ph type="body" sz="quarter" idx="12"/>
          </p:nvPr>
        </p:nvSpPr>
        <p:spPr>
          <a:xfrm>
            <a:off x="8661115" y="1658858"/>
            <a:ext cx="3414998" cy="284242"/>
          </a:xfrm>
        </p:spPr>
        <p:txBody>
          <a:bodyPr/>
          <a:lstStyle/>
          <a:p>
            <a:r>
              <a:rPr lang="en-US" dirty="0"/>
              <a:t>Smriti Sharma</a:t>
            </a:r>
          </a:p>
        </p:txBody>
      </p:sp>
      <p:sp>
        <p:nvSpPr>
          <p:cNvPr id="12" name="Text Placeholder 11">
            <a:extLst>
              <a:ext uri="{FF2B5EF4-FFF2-40B4-BE49-F238E27FC236}">
                <a16:creationId xmlns:a16="http://schemas.microsoft.com/office/drawing/2014/main" id="{F075935A-15BA-4FFB-A750-0A4077FF17DD}"/>
              </a:ext>
            </a:extLst>
          </p:cNvPr>
          <p:cNvSpPr>
            <a:spLocks noGrp="1"/>
          </p:cNvSpPr>
          <p:nvPr>
            <p:ph type="body" sz="quarter" idx="14"/>
          </p:nvPr>
        </p:nvSpPr>
        <p:spPr>
          <a:xfrm>
            <a:off x="8661115" y="1943100"/>
            <a:ext cx="3414998" cy="275745"/>
          </a:xfrm>
        </p:spPr>
        <p:txBody>
          <a:bodyPr>
            <a:normAutofit lnSpcReduction="10000"/>
          </a:bodyPr>
          <a:lstStyle/>
          <a:p>
            <a:r>
              <a:rPr lang="en-US" dirty="0"/>
              <a:t>NETL support contractor</a:t>
            </a:r>
          </a:p>
        </p:txBody>
      </p:sp>
      <p:sp>
        <p:nvSpPr>
          <p:cNvPr id="11" name="Text Placeholder 10">
            <a:extLst>
              <a:ext uri="{FF2B5EF4-FFF2-40B4-BE49-F238E27FC236}">
                <a16:creationId xmlns:a16="http://schemas.microsoft.com/office/drawing/2014/main" id="{B3D881BA-9B12-478C-8994-7BF074D862B5}"/>
              </a:ext>
            </a:extLst>
          </p:cNvPr>
          <p:cNvSpPr>
            <a:spLocks noGrp="1"/>
          </p:cNvSpPr>
          <p:nvPr>
            <p:ph type="body" sz="quarter" idx="13"/>
          </p:nvPr>
        </p:nvSpPr>
        <p:spPr>
          <a:xfrm>
            <a:off x="270628" y="6333248"/>
            <a:ext cx="4653480" cy="314260"/>
          </a:xfrm>
        </p:spPr>
        <p:txBody>
          <a:bodyPr/>
          <a:lstStyle/>
          <a:p>
            <a:r>
              <a:rPr lang="en-US" dirty="0"/>
              <a:t>November 4, 2024</a:t>
            </a:r>
          </a:p>
        </p:txBody>
      </p:sp>
    </p:spTree>
    <p:extLst>
      <p:ext uri="{BB962C8B-B14F-4D97-AF65-F5344CB8AC3E}">
        <p14:creationId xmlns:p14="http://schemas.microsoft.com/office/powerpoint/2010/main" val="500430351"/>
      </p:ext>
    </p:extLst>
  </p:cSld>
  <p:clrMapOvr>
    <a:masterClrMapping/>
  </p:clrMapOvr>
  <p:transition spd="slow"/>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A624BB60-A2E7-7EF9-A947-B2718E197437}"/>
              </a:ext>
            </a:extLst>
          </p:cNvPr>
          <p:cNvSpPr>
            <a:spLocks noGrp="1"/>
          </p:cNvSpPr>
          <p:nvPr>
            <p:ph idx="1"/>
          </p:nvPr>
        </p:nvSpPr>
        <p:spPr>
          <a:xfrm>
            <a:off x="5427133" y="1168878"/>
            <a:ext cx="6424415" cy="4827976"/>
          </a:xfrm>
        </p:spPr>
        <p:txBody>
          <a:bodyPr/>
          <a:lstStyle/>
          <a:p>
            <a:r>
              <a:rPr lang="en-US" dirty="0"/>
              <a:t>MARKAL generation (petajoules, five-year level) is interpolated and used as a proxy for demand</a:t>
            </a:r>
          </a:p>
          <a:p>
            <a:r>
              <a:rPr lang="en-US" dirty="0"/>
              <a:t>Generation trends are then used to model peak demand at the ISO level in PROMOD</a:t>
            </a:r>
          </a:p>
          <a:p>
            <a:r>
              <a:rPr lang="en-US" dirty="0"/>
              <a:t>Eastern Interconnect’s peak demand trends between 572 GW and 755 GW between 2021 and 2050; Southeast makes up about 23% of Eastern Interconnect's modeled demand each year</a:t>
            </a:r>
          </a:p>
        </p:txBody>
      </p:sp>
      <p:sp>
        <p:nvSpPr>
          <p:cNvPr id="7" name="Title 6">
            <a:extLst>
              <a:ext uri="{FF2B5EF4-FFF2-40B4-BE49-F238E27FC236}">
                <a16:creationId xmlns:a16="http://schemas.microsoft.com/office/drawing/2014/main" id="{379BD361-EBEB-A7D9-C952-398A311FF32C}"/>
              </a:ext>
            </a:extLst>
          </p:cNvPr>
          <p:cNvSpPr>
            <a:spLocks noGrp="1"/>
          </p:cNvSpPr>
          <p:nvPr>
            <p:ph type="title"/>
          </p:nvPr>
        </p:nvSpPr>
        <p:spPr/>
        <p:txBody>
          <a:bodyPr/>
          <a:lstStyle/>
          <a:p>
            <a:r>
              <a:rPr lang="en-US" dirty="0"/>
              <a:t>Translator 1 Data Overview</a:t>
            </a:r>
          </a:p>
        </p:txBody>
      </p:sp>
      <p:graphicFrame>
        <p:nvGraphicFramePr>
          <p:cNvPr id="13" name="Chart 12">
            <a:extLst>
              <a:ext uri="{FF2B5EF4-FFF2-40B4-BE49-F238E27FC236}">
                <a16:creationId xmlns:a16="http://schemas.microsoft.com/office/drawing/2014/main" id="{0B08A005-8920-9815-204A-6CE68CCA35AC}"/>
              </a:ext>
            </a:extLst>
          </p:cNvPr>
          <p:cNvGraphicFramePr>
            <a:graphicFrameLocks/>
          </p:cNvGraphicFramePr>
          <p:nvPr/>
        </p:nvGraphicFramePr>
        <p:xfrm>
          <a:off x="270626" y="1151591"/>
          <a:ext cx="4910626" cy="2153620"/>
        </p:xfrm>
        <a:graphic>
          <a:graphicData uri="http://schemas.openxmlformats.org/drawingml/2006/chart">
            <c:chart xmlns:c="http://schemas.openxmlformats.org/drawingml/2006/chart" xmlns:r="http://schemas.openxmlformats.org/officeDocument/2006/relationships" r:id="rId2"/>
          </a:graphicData>
        </a:graphic>
      </p:graphicFrame>
      <p:sp>
        <p:nvSpPr>
          <p:cNvPr id="15" name="Subtitle 14">
            <a:extLst>
              <a:ext uri="{FF2B5EF4-FFF2-40B4-BE49-F238E27FC236}">
                <a16:creationId xmlns:a16="http://schemas.microsoft.com/office/drawing/2014/main" id="{CF035276-2B69-623E-5F22-61CB29E02C30}"/>
              </a:ext>
            </a:extLst>
          </p:cNvPr>
          <p:cNvSpPr>
            <a:spLocks noGrp="1"/>
          </p:cNvSpPr>
          <p:nvPr>
            <p:ph type="subTitle" idx="13"/>
          </p:nvPr>
        </p:nvSpPr>
        <p:spPr/>
        <p:txBody>
          <a:bodyPr/>
          <a:lstStyle/>
          <a:p>
            <a:r>
              <a:rPr lang="en-US" dirty="0"/>
              <a:t>Demand Modeling</a:t>
            </a:r>
          </a:p>
        </p:txBody>
      </p:sp>
      <p:graphicFrame>
        <p:nvGraphicFramePr>
          <p:cNvPr id="17" name="Chart 16">
            <a:extLst>
              <a:ext uri="{FF2B5EF4-FFF2-40B4-BE49-F238E27FC236}">
                <a16:creationId xmlns:a16="http://schemas.microsoft.com/office/drawing/2014/main" id="{12E8BDD0-5021-0B9B-0E6D-DE5CAA9BE610}"/>
              </a:ext>
            </a:extLst>
          </p:cNvPr>
          <p:cNvGraphicFramePr>
            <a:graphicFrameLocks/>
          </p:cNvGraphicFramePr>
          <p:nvPr/>
        </p:nvGraphicFramePr>
        <p:xfrm>
          <a:off x="270626" y="3429001"/>
          <a:ext cx="5376641" cy="2895600"/>
        </p:xfrm>
        <a:graphic>
          <a:graphicData uri="http://schemas.openxmlformats.org/drawingml/2006/chart">
            <c:chart xmlns:c="http://schemas.openxmlformats.org/drawingml/2006/chart" xmlns:r="http://schemas.openxmlformats.org/officeDocument/2006/relationships" r:id="rId3"/>
          </a:graphicData>
        </a:graphic>
      </p:graphicFrame>
      <p:sp>
        <p:nvSpPr>
          <p:cNvPr id="2" name="Slide Number Placeholder 4">
            <a:extLst>
              <a:ext uri="{FF2B5EF4-FFF2-40B4-BE49-F238E27FC236}">
                <a16:creationId xmlns:a16="http://schemas.microsoft.com/office/drawing/2014/main" id="{3FBA81D8-FB33-5924-A9B4-3B4ADEAC98E4}"/>
              </a:ext>
            </a:extLst>
          </p:cNvPr>
          <p:cNvSpPr>
            <a:spLocks noGrp="1"/>
          </p:cNvSpPr>
          <p:nvPr>
            <p:ph type="sldNum" sz="quarter" idx="15"/>
          </p:nvPr>
        </p:nvSpPr>
        <p:spPr>
          <a:xfrm>
            <a:off x="11569565" y="6356350"/>
            <a:ext cx="390625" cy="365125"/>
          </a:xfrm>
        </p:spPr>
        <p:txBody>
          <a:bodyPr/>
          <a:lstStyle/>
          <a:p>
            <a:fld id="{6CBE36CA-A7C6-4838-9ACB-C8D30B8F2C6D}" type="slidenum">
              <a:rPr lang="en-US" smtClean="0"/>
              <a:pPr/>
              <a:t>10</a:t>
            </a:fld>
            <a:endParaRPr lang="en-US" dirty="0"/>
          </a:p>
        </p:txBody>
      </p:sp>
      <p:sp>
        <p:nvSpPr>
          <p:cNvPr id="3" name="TextBox 2">
            <a:extLst>
              <a:ext uri="{FF2B5EF4-FFF2-40B4-BE49-F238E27FC236}">
                <a16:creationId xmlns:a16="http://schemas.microsoft.com/office/drawing/2014/main" id="{763F93E2-9A6B-0A5F-46E2-6202EFCBB3A2}"/>
              </a:ext>
            </a:extLst>
          </p:cNvPr>
          <p:cNvSpPr txBox="1"/>
          <p:nvPr/>
        </p:nvSpPr>
        <p:spPr>
          <a:xfrm>
            <a:off x="5427133" y="5996854"/>
            <a:ext cx="963725" cy="246221"/>
          </a:xfrm>
          <a:prstGeom prst="rect">
            <a:avLst/>
          </a:prstGeom>
          <a:noFill/>
        </p:spPr>
        <p:txBody>
          <a:bodyPr vert="horz" wrap="none" rtlCol="0">
            <a:spAutoFit/>
          </a:bodyPr>
          <a:lstStyle/>
          <a:p>
            <a:pPr algn="l" rtl="0" eaLnBrk="1" fontAlgn="auto" hangingPunct="1">
              <a:lnSpc>
                <a:spcPct val="100000"/>
              </a:lnSpc>
              <a:spcBef>
                <a:spcPts val="0"/>
              </a:spcBef>
              <a:spcAft>
                <a:spcPts val="0"/>
              </a:spcAft>
            </a:pPr>
            <a:r>
              <a:rPr lang="en-US" sz="1000" b="0" i="1" u="none" baseline="0" dirty="0">
                <a:solidFill>
                  <a:schemeClr val="bg1">
                    <a:lumMod val="75000"/>
                  </a:schemeClr>
                </a:solidFill>
              </a:rPr>
              <a:t>Source: NETL</a:t>
            </a:r>
          </a:p>
        </p:txBody>
      </p:sp>
    </p:spTree>
    <p:extLst>
      <p:ext uri="{BB962C8B-B14F-4D97-AF65-F5344CB8AC3E}">
        <p14:creationId xmlns:p14="http://schemas.microsoft.com/office/powerpoint/2010/main" val="7059726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31F8333D-AFF5-B8F8-E530-4DCF96140BA5}"/>
              </a:ext>
            </a:extLst>
          </p:cNvPr>
          <p:cNvSpPr>
            <a:spLocks noGrp="1"/>
          </p:cNvSpPr>
          <p:nvPr>
            <p:ph idx="1"/>
          </p:nvPr>
        </p:nvSpPr>
        <p:spPr>
          <a:xfrm>
            <a:off x="6790267" y="1168877"/>
            <a:ext cx="5061281" cy="5007723"/>
          </a:xfrm>
        </p:spPr>
        <p:txBody>
          <a:bodyPr>
            <a:normAutofit/>
          </a:bodyPr>
          <a:lstStyle/>
          <a:p>
            <a:r>
              <a:rPr lang="en-US" dirty="0"/>
              <a:t>The annual new capacity requirement at the ISO level was determined using ISO-level peak demand and retirements</a:t>
            </a:r>
          </a:p>
          <a:p>
            <a:r>
              <a:rPr lang="en-US" dirty="0"/>
              <a:t>Shortfalls occur in the New England ISO in 2043–2045 and 2048–2050; in all other years, there is sufficient new capacity available from MARKAL to meet the PROMOD requirements</a:t>
            </a:r>
          </a:p>
          <a:p>
            <a:r>
              <a:rPr lang="en-US" dirty="0"/>
              <a:t>The SERC requirement for new capacities is met in all years</a:t>
            </a:r>
          </a:p>
        </p:txBody>
      </p:sp>
      <p:sp>
        <p:nvSpPr>
          <p:cNvPr id="9" name="Subtitle 8">
            <a:extLst>
              <a:ext uri="{FF2B5EF4-FFF2-40B4-BE49-F238E27FC236}">
                <a16:creationId xmlns:a16="http://schemas.microsoft.com/office/drawing/2014/main" id="{452CE3F7-51E1-62EF-7D1A-3A80AFD1B718}"/>
              </a:ext>
            </a:extLst>
          </p:cNvPr>
          <p:cNvSpPr>
            <a:spLocks noGrp="1"/>
          </p:cNvSpPr>
          <p:nvPr>
            <p:ph type="subTitle" idx="13"/>
          </p:nvPr>
        </p:nvSpPr>
        <p:spPr/>
        <p:txBody>
          <a:bodyPr/>
          <a:lstStyle/>
          <a:p>
            <a:r>
              <a:rPr lang="en-US" dirty="0"/>
              <a:t>Annual New Capacity Demand, Supply, and Retirements</a:t>
            </a:r>
          </a:p>
        </p:txBody>
      </p:sp>
      <p:sp>
        <p:nvSpPr>
          <p:cNvPr id="7" name="Title 6">
            <a:extLst>
              <a:ext uri="{FF2B5EF4-FFF2-40B4-BE49-F238E27FC236}">
                <a16:creationId xmlns:a16="http://schemas.microsoft.com/office/drawing/2014/main" id="{C034B0BB-6523-5863-E413-DF7C49A1D284}"/>
              </a:ext>
            </a:extLst>
          </p:cNvPr>
          <p:cNvSpPr>
            <a:spLocks noGrp="1"/>
          </p:cNvSpPr>
          <p:nvPr>
            <p:ph type="title"/>
          </p:nvPr>
        </p:nvSpPr>
        <p:spPr/>
        <p:txBody>
          <a:bodyPr/>
          <a:lstStyle/>
          <a:p>
            <a:r>
              <a:rPr lang="en-US" dirty="0"/>
              <a:t>Translator 1 Data Overview</a:t>
            </a:r>
          </a:p>
        </p:txBody>
      </p:sp>
      <p:graphicFrame>
        <p:nvGraphicFramePr>
          <p:cNvPr id="13" name="Chart 12">
            <a:extLst>
              <a:ext uri="{FF2B5EF4-FFF2-40B4-BE49-F238E27FC236}">
                <a16:creationId xmlns:a16="http://schemas.microsoft.com/office/drawing/2014/main" id="{340C91AA-EC32-78F6-9098-3DCDB409098A}"/>
              </a:ext>
            </a:extLst>
          </p:cNvPr>
          <p:cNvGraphicFramePr>
            <a:graphicFrameLocks/>
          </p:cNvGraphicFramePr>
          <p:nvPr/>
        </p:nvGraphicFramePr>
        <p:xfrm>
          <a:off x="33558" y="1166076"/>
          <a:ext cx="6756709" cy="3369488"/>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2" name="Chart 1">
            <a:extLst>
              <a:ext uri="{FF2B5EF4-FFF2-40B4-BE49-F238E27FC236}">
                <a16:creationId xmlns:a16="http://schemas.microsoft.com/office/drawing/2014/main" id="{0B08A005-8920-9815-204A-6CE68CCA35AC}"/>
              </a:ext>
            </a:extLst>
          </p:cNvPr>
          <p:cNvGraphicFramePr>
            <a:graphicFrameLocks/>
          </p:cNvGraphicFramePr>
          <p:nvPr/>
        </p:nvGraphicFramePr>
        <p:xfrm>
          <a:off x="536732" y="4579897"/>
          <a:ext cx="6083876" cy="1662641"/>
        </p:xfrm>
        <a:graphic>
          <a:graphicData uri="http://schemas.openxmlformats.org/drawingml/2006/chart">
            <c:chart xmlns:c="http://schemas.openxmlformats.org/drawingml/2006/chart" xmlns:r="http://schemas.openxmlformats.org/officeDocument/2006/relationships" r:id="rId3"/>
          </a:graphicData>
        </a:graphic>
      </p:graphicFrame>
      <p:sp>
        <p:nvSpPr>
          <p:cNvPr id="3" name="Slide Number Placeholder 4">
            <a:extLst>
              <a:ext uri="{FF2B5EF4-FFF2-40B4-BE49-F238E27FC236}">
                <a16:creationId xmlns:a16="http://schemas.microsoft.com/office/drawing/2014/main" id="{6BB13E8B-7DAE-7068-F38F-491A6A44B569}"/>
              </a:ext>
            </a:extLst>
          </p:cNvPr>
          <p:cNvSpPr>
            <a:spLocks noGrp="1"/>
          </p:cNvSpPr>
          <p:nvPr>
            <p:ph type="sldNum" sz="quarter" idx="15"/>
          </p:nvPr>
        </p:nvSpPr>
        <p:spPr>
          <a:xfrm>
            <a:off x="11569565" y="6356350"/>
            <a:ext cx="390625" cy="365125"/>
          </a:xfrm>
        </p:spPr>
        <p:txBody>
          <a:bodyPr/>
          <a:lstStyle/>
          <a:p>
            <a:fld id="{6CBE36CA-A7C6-4838-9ACB-C8D30B8F2C6D}" type="slidenum">
              <a:rPr lang="en-US" smtClean="0"/>
              <a:pPr/>
              <a:t>11</a:t>
            </a:fld>
            <a:endParaRPr lang="en-US" dirty="0"/>
          </a:p>
        </p:txBody>
      </p:sp>
      <p:sp>
        <p:nvSpPr>
          <p:cNvPr id="4" name="TextBox 3">
            <a:extLst>
              <a:ext uri="{FF2B5EF4-FFF2-40B4-BE49-F238E27FC236}">
                <a16:creationId xmlns:a16="http://schemas.microsoft.com/office/drawing/2014/main" id="{599858BE-A91C-206E-8A38-7ACDAF58006F}"/>
              </a:ext>
            </a:extLst>
          </p:cNvPr>
          <p:cNvSpPr txBox="1"/>
          <p:nvPr/>
        </p:nvSpPr>
        <p:spPr>
          <a:xfrm>
            <a:off x="5826542" y="5930380"/>
            <a:ext cx="963725" cy="246221"/>
          </a:xfrm>
          <a:prstGeom prst="rect">
            <a:avLst/>
          </a:prstGeom>
          <a:noFill/>
        </p:spPr>
        <p:txBody>
          <a:bodyPr vert="horz" wrap="none" rtlCol="0">
            <a:spAutoFit/>
          </a:bodyPr>
          <a:lstStyle/>
          <a:p>
            <a:pPr algn="l" rtl="0" eaLnBrk="1" fontAlgn="auto" hangingPunct="1">
              <a:lnSpc>
                <a:spcPct val="100000"/>
              </a:lnSpc>
              <a:spcBef>
                <a:spcPts val="0"/>
              </a:spcBef>
              <a:spcAft>
                <a:spcPts val="0"/>
              </a:spcAft>
            </a:pPr>
            <a:r>
              <a:rPr lang="en-US" sz="1000" b="0" i="1" u="none" baseline="0" dirty="0">
                <a:solidFill>
                  <a:schemeClr val="bg1">
                    <a:lumMod val="75000"/>
                  </a:schemeClr>
                </a:solidFill>
              </a:rPr>
              <a:t>Source: NETL</a:t>
            </a:r>
          </a:p>
        </p:txBody>
      </p:sp>
    </p:spTree>
    <p:extLst>
      <p:ext uri="{BB962C8B-B14F-4D97-AF65-F5344CB8AC3E}">
        <p14:creationId xmlns:p14="http://schemas.microsoft.com/office/powerpoint/2010/main" val="20333810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9B973D5B-351D-0568-85F9-A615312C1A2B}"/>
              </a:ext>
            </a:extLst>
          </p:cNvPr>
          <p:cNvSpPr>
            <a:spLocks noGrp="1"/>
          </p:cNvSpPr>
          <p:nvPr>
            <p:ph idx="1"/>
          </p:nvPr>
        </p:nvSpPr>
        <p:spPr>
          <a:xfrm>
            <a:off x="340453" y="1488182"/>
            <a:ext cx="11511094" cy="2123369"/>
          </a:xfrm>
        </p:spPr>
        <p:txBody>
          <a:bodyPr>
            <a:normAutofit/>
          </a:bodyPr>
          <a:lstStyle/>
          <a:p>
            <a:r>
              <a:rPr lang="en-US" dirty="0"/>
              <a:t>130 unique transmission links are upgraded to account for the generation capacity increase during the study period</a:t>
            </a:r>
          </a:p>
          <a:p>
            <a:r>
              <a:rPr lang="en-US" dirty="0"/>
              <a:t>The biggest single upgrade happens in 2043 when links connected to the MISO – Gulf region are increased by about 14.5 GW each</a:t>
            </a:r>
          </a:p>
          <a:p>
            <a:pPr lvl="1"/>
            <a:r>
              <a:rPr lang="en-US" dirty="0"/>
              <a:t>Driven by a big capacity increase in the 2040-2045 period.</a:t>
            </a:r>
          </a:p>
        </p:txBody>
      </p:sp>
      <p:sp>
        <p:nvSpPr>
          <p:cNvPr id="9" name="Subtitle 8">
            <a:extLst>
              <a:ext uri="{FF2B5EF4-FFF2-40B4-BE49-F238E27FC236}">
                <a16:creationId xmlns:a16="http://schemas.microsoft.com/office/drawing/2014/main" id="{8329B53A-0370-5D34-69F7-A3ADABB13A83}"/>
              </a:ext>
            </a:extLst>
          </p:cNvPr>
          <p:cNvSpPr>
            <a:spLocks noGrp="1"/>
          </p:cNvSpPr>
          <p:nvPr>
            <p:ph type="subTitle" idx="13"/>
          </p:nvPr>
        </p:nvSpPr>
        <p:spPr/>
        <p:txBody>
          <a:bodyPr/>
          <a:lstStyle/>
          <a:p>
            <a:r>
              <a:rPr lang="en-US" dirty="0"/>
              <a:t>Transmission Expansion</a:t>
            </a:r>
          </a:p>
          <a:p>
            <a:endParaRPr lang="en-US" dirty="0"/>
          </a:p>
        </p:txBody>
      </p:sp>
      <p:sp>
        <p:nvSpPr>
          <p:cNvPr id="7" name="Title 6">
            <a:extLst>
              <a:ext uri="{FF2B5EF4-FFF2-40B4-BE49-F238E27FC236}">
                <a16:creationId xmlns:a16="http://schemas.microsoft.com/office/drawing/2014/main" id="{3EE86670-B20A-30E1-DDA6-AB78632747DB}"/>
              </a:ext>
            </a:extLst>
          </p:cNvPr>
          <p:cNvSpPr>
            <a:spLocks noGrp="1"/>
          </p:cNvSpPr>
          <p:nvPr>
            <p:ph type="title"/>
          </p:nvPr>
        </p:nvSpPr>
        <p:spPr/>
        <p:txBody>
          <a:bodyPr/>
          <a:lstStyle/>
          <a:p>
            <a:r>
              <a:rPr lang="en-US" dirty="0"/>
              <a:t>Translator 1 Data Exploratory Analysis</a:t>
            </a:r>
          </a:p>
        </p:txBody>
      </p:sp>
      <p:graphicFrame>
        <p:nvGraphicFramePr>
          <p:cNvPr id="2" name="Table 1">
            <a:extLst>
              <a:ext uri="{FF2B5EF4-FFF2-40B4-BE49-F238E27FC236}">
                <a16:creationId xmlns:a16="http://schemas.microsoft.com/office/drawing/2014/main" id="{D7C9E101-9F87-97E4-C552-E19FD06C3D3C}"/>
              </a:ext>
            </a:extLst>
          </p:cNvPr>
          <p:cNvGraphicFramePr>
            <a:graphicFrameLocks noGrp="1"/>
          </p:cNvGraphicFramePr>
          <p:nvPr>
            <p:extLst>
              <p:ext uri="{D42A27DB-BD31-4B8C-83A1-F6EECF244321}">
                <p14:modId xmlns:p14="http://schemas.microsoft.com/office/powerpoint/2010/main" val="212272399"/>
              </p:ext>
            </p:extLst>
          </p:nvPr>
        </p:nvGraphicFramePr>
        <p:xfrm>
          <a:off x="3203688" y="3766614"/>
          <a:ext cx="5944129" cy="1643994"/>
        </p:xfrm>
        <a:graphic>
          <a:graphicData uri="http://schemas.openxmlformats.org/drawingml/2006/table">
            <a:tbl>
              <a:tblPr bandRow="1">
                <a:tableStyleId>{7DF18680-E054-41AD-8BC1-D1AEF772440D}</a:tableStyleId>
              </a:tblPr>
              <a:tblGrid>
                <a:gridCol w="4373660">
                  <a:extLst>
                    <a:ext uri="{9D8B030D-6E8A-4147-A177-3AD203B41FA5}">
                      <a16:colId xmlns:a16="http://schemas.microsoft.com/office/drawing/2014/main" val="3650346183"/>
                    </a:ext>
                  </a:extLst>
                </a:gridCol>
                <a:gridCol w="1570469">
                  <a:extLst>
                    <a:ext uri="{9D8B030D-6E8A-4147-A177-3AD203B41FA5}">
                      <a16:colId xmlns:a16="http://schemas.microsoft.com/office/drawing/2014/main" val="706528436"/>
                    </a:ext>
                  </a:extLst>
                </a:gridCol>
              </a:tblGrid>
              <a:tr h="547998">
                <a:tc>
                  <a:txBody>
                    <a:bodyPr/>
                    <a:lstStyle/>
                    <a:p>
                      <a:pPr algn="ctr" fontAlgn="b"/>
                      <a:r>
                        <a:rPr lang="en-US" sz="1400" b="1" u="none" strike="noStrike" dirty="0">
                          <a:solidFill>
                            <a:schemeClr val="bg1"/>
                          </a:solidFill>
                          <a:effectLst/>
                        </a:rPr>
                        <a:t>Number of upgrades between 2021 and 2050</a:t>
                      </a:r>
                      <a:endParaRPr lang="en-US" sz="1400" b="1" i="0" u="none" strike="noStrike" dirty="0">
                        <a:solidFill>
                          <a:schemeClr val="bg1"/>
                        </a:solidFill>
                        <a:effectLst/>
                        <a:latin typeface="Calibri" panose="020F0502020204030204" pitchFamily="34" charset="0"/>
                      </a:endParaRPr>
                    </a:p>
                  </a:txBody>
                  <a:tcPr marL="7620" marR="7620" marT="7620" marB="0" anchor="ctr">
                    <a:solidFill>
                      <a:srgbClr val="00B0F0"/>
                    </a:solidFill>
                  </a:tcPr>
                </a:tc>
                <a:tc>
                  <a:txBody>
                    <a:bodyPr/>
                    <a:lstStyle/>
                    <a:p>
                      <a:pPr algn="ctr" fontAlgn="b"/>
                      <a:r>
                        <a:rPr lang="en-US" sz="1400" u="none" strike="noStrike" dirty="0">
                          <a:effectLst/>
                        </a:rPr>
                        <a:t>922</a:t>
                      </a:r>
                      <a:endParaRPr lang="en-US" sz="1400" b="0" i="0" u="none" strike="noStrike" dirty="0">
                        <a:solidFill>
                          <a:srgbClr val="000000"/>
                        </a:solidFill>
                        <a:effectLst/>
                        <a:latin typeface="Calibri" panose="020F0502020204030204" pitchFamily="34" charset="0"/>
                      </a:endParaRPr>
                    </a:p>
                  </a:txBody>
                  <a:tcPr marL="7620" marR="7620" marT="7620" marB="0" anchor="ctr">
                    <a:solidFill>
                      <a:srgbClr val="CBE4F1"/>
                    </a:solidFill>
                  </a:tcPr>
                </a:tc>
                <a:extLst>
                  <a:ext uri="{0D108BD9-81ED-4DB2-BD59-A6C34878D82A}">
                    <a16:rowId xmlns:a16="http://schemas.microsoft.com/office/drawing/2014/main" val="1753542971"/>
                  </a:ext>
                </a:extLst>
              </a:tr>
              <a:tr h="547998">
                <a:tc>
                  <a:txBody>
                    <a:bodyPr/>
                    <a:lstStyle/>
                    <a:p>
                      <a:pPr algn="ctr" fontAlgn="b"/>
                      <a:r>
                        <a:rPr lang="en-US" sz="1400" b="1" u="none" strike="noStrike" dirty="0">
                          <a:solidFill>
                            <a:schemeClr val="bg1"/>
                          </a:solidFill>
                          <a:effectLst/>
                        </a:rPr>
                        <a:t>Number of unique transmission links upgraded</a:t>
                      </a:r>
                      <a:endParaRPr lang="en-US" sz="1400" b="1" i="0" u="none" strike="noStrike" dirty="0">
                        <a:solidFill>
                          <a:schemeClr val="bg1"/>
                        </a:solidFill>
                        <a:effectLst/>
                        <a:latin typeface="Calibri" panose="020F0502020204030204" pitchFamily="34" charset="0"/>
                      </a:endParaRPr>
                    </a:p>
                  </a:txBody>
                  <a:tcPr marL="7620" marR="7620" marT="7620" marB="0" anchor="ctr">
                    <a:solidFill>
                      <a:srgbClr val="00B0F0"/>
                    </a:solidFill>
                  </a:tcPr>
                </a:tc>
                <a:tc>
                  <a:txBody>
                    <a:bodyPr/>
                    <a:lstStyle/>
                    <a:p>
                      <a:pPr algn="ctr" fontAlgn="b"/>
                      <a:r>
                        <a:rPr lang="en-US" sz="1400" u="none" strike="noStrike" dirty="0">
                          <a:effectLst/>
                        </a:rPr>
                        <a:t>130</a:t>
                      </a:r>
                      <a:endParaRPr lang="en-US" sz="1400" b="0" i="0" u="none" strike="noStrike" dirty="0">
                        <a:solidFill>
                          <a:srgbClr val="000000"/>
                        </a:solidFill>
                        <a:effectLst/>
                        <a:latin typeface="Calibri" panose="020F0502020204030204" pitchFamily="34" charset="0"/>
                      </a:endParaRPr>
                    </a:p>
                  </a:txBody>
                  <a:tcPr marL="7620" marR="7620" marT="7620" marB="0" anchor="ctr">
                    <a:solidFill>
                      <a:srgbClr val="E7F2F8"/>
                    </a:solidFill>
                  </a:tcPr>
                </a:tc>
                <a:extLst>
                  <a:ext uri="{0D108BD9-81ED-4DB2-BD59-A6C34878D82A}">
                    <a16:rowId xmlns:a16="http://schemas.microsoft.com/office/drawing/2014/main" val="1443649447"/>
                  </a:ext>
                </a:extLst>
              </a:tr>
              <a:tr h="547998">
                <a:tc>
                  <a:txBody>
                    <a:bodyPr/>
                    <a:lstStyle/>
                    <a:p>
                      <a:pPr algn="ctr" fontAlgn="b"/>
                      <a:r>
                        <a:rPr lang="en-US" sz="1400" b="1" u="none" strike="noStrike" dirty="0">
                          <a:solidFill>
                            <a:schemeClr val="bg1"/>
                          </a:solidFill>
                          <a:effectLst/>
                        </a:rPr>
                        <a:t>Biggest single-year upgrade</a:t>
                      </a:r>
                      <a:endParaRPr lang="en-US" sz="1400" b="1" i="0" u="none" strike="noStrike" dirty="0">
                        <a:solidFill>
                          <a:schemeClr val="bg1"/>
                        </a:solidFill>
                        <a:effectLst/>
                        <a:latin typeface="Calibri" panose="020F0502020204030204" pitchFamily="34" charset="0"/>
                      </a:endParaRPr>
                    </a:p>
                  </a:txBody>
                  <a:tcPr marL="7620" marR="7620" marT="7620" marB="0" anchor="ctr">
                    <a:solidFill>
                      <a:srgbClr val="00B0F0"/>
                    </a:solidFill>
                  </a:tcPr>
                </a:tc>
                <a:tc>
                  <a:txBody>
                    <a:bodyPr/>
                    <a:lstStyle/>
                    <a:p>
                      <a:pPr algn="ctr" fontAlgn="b"/>
                      <a:r>
                        <a:rPr lang="en-US" sz="1400" u="none" strike="noStrike" dirty="0">
                          <a:effectLst/>
                        </a:rPr>
                        <a:t>14.5 GW</a:t>
                      </a:r>
                      <a:endParaRPr lang="en-US" sz="1400" b="0" i="0" u="none" strike="noStrike" dirty="0">
                        <a:solidFill>
                          <a:srgbClr val="000000"/>
                        </a:solidFill>
                        <a:effectLst/>
                        <a:latin typeface="Calibri" panose="020F0502020204030204" pitchFamily="34" charset="0"/>
                      </a:endParaRPr>
                    </a:p>
                  </a:txBody>
                  <a:tcPr marL="7620" marR="7620" marT="7620" marB="0" anchor="ctr">
                    <a:solidFill>
                      <a:srgbClr val="CBE4F1"/>
                    </a:solidFill>
                  </a:tcPr>
                </a:tc>
                <a:extLst>
                  <a:ext uri="{0D108BD9-81ED-4DB2-BD59-A6C34878D82A}">
                    <a16:rowId xmlns:a16="http://schemas.microsoft.com/office/drawing/2014/main" val="3364941601"/>
                  </a:ext>
                </a:extLst>
              </a:tr>
            </a:tbl>
          </a:graphicData>
        </a:graphic>
      </p:graphicFrame>
      <p:sp>
        <p:nvSpPr>
          <p:cNvPr id="4" name="Slide Number Placeholder 4">
            <a:extLst>
              <a:ext uri="{FF2B5EF4-FFF2-40B4-BE49-F238E27FC236}">
                <a16:creationId xmlns:a16="http://schemas.microsoft.com/office/drawing/2014/main" id="{995DC1F7-2FF4-DEBC-5030-7D9D9C1B69B1}"/>
              </a:ext>
            </a:extLst>
          </p:cNvPr>
          <p:cNvSpPr>
            <a:spLocks noGrp="1"/>
          </p:cNvSpPr>
          <p:nvPr>
            <p:ph type="sldNum" sz="quarter" idx="15"/>
          </p:nvPr>
        </p:nvSpPr>
        <p:spPr>
          <a:xfrm>
            <a:off x="11569565" y="6356350"/>
            <a:ext cx="390625" cy="365125"/>
          </a:xfrm>
        </p:spPr>
        <p:txBody>
          <a:bodyPr/>
          <a:lstStyle/>
          <a:p>
            <a:fld id="{6CBE36CA-A7C6-4838-9ACB-C8D30B8F2C6D}" type="slidenum">
              <a:rPr lang="en-US" smtClean="0"/>
              <a:pPr/>
              <a:t>12</a:t>
            </a:fld>
            <a:endParaRPr lang="en-US" dirty="0"/>
          </a:p>
        </p:txBody>
      </p:sp>
      <p:sp>
        <p:nvSpPr>
          <p:cNvPr id="5" name="TextBox 4">
            <a:extLst>
              <a:ext uri="{FF2B5EF4-FFF2-40B4-BE49-F238E27FC236}">
                <a16:creationId xmlns:a16="http://schemas.microsoft.com/office/drawing/2014/main" id="{163DB262-85BC-FF79-5795-E924F1D90A37}"/>
              </a:ext>
            </a:extLst>
          </p:cNvPr>
          <p:cNvSpPr txBox="1"/>
          <p:nvPr/>
        </p:nvSpPr>
        <p:spPr>
          <a:xfrm>
            <a:off x="340453" y="5993420"/>
            <a:ext cx="5489003" cy="246221"/>
          </a:xfrm>
          <a:prstGeom prst="rect">
            <a:avLst/>
          </a:prstGeom>
          <a:noFill/>
        </p:spPr>
        <p:txBody>
          <a:bodyPr vert="horz" wrap="none" rtlCol="0">
            <a:spAutoFit/>
          </a:bodyPr>
          <a:lstStyle/>
          <a:p>
            <a:pPr algn="l" rtl="0" eaLnBrk="1" fontAlgn="auto" hangingPunct="1">
              <a:lnSpc>
                <a:spcPct val="100000"/>
              </a:lnSpc>
              <a:spcBef>
                <a:spcPts val="0"/>
              </a:spcBef>
              <a:spcAft>
                <a:spcPts val="0"/>
              </a:spcAft>
            </a:pPr>
            <a:r>
              <a:rPr lang="en-US" sz="1000" b="0" i="0" u="none" baseline="0" dirty="0">
                <a:solidFill>
                  <a:srgbClr val="000000"/>
                </a:solidFill>
              </a:rPr>
              <a:t>TVA = Tennessee Valley Authority; MISO = Midcontinent Independent System Operator</a:t>
            </a:r>
          </a:p>
        </p:txBody>
      </p:sp>
    </p:spTree>
    <p:extLst>
      <p:ext uri="{BB962C8B-B14F-4D97-AF65-F5344CB8AC3E}">
        <p14:creationId xmlns:p14="http://schemas.microsoft.com/office/powerpoint/2010/main" val="22372333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ubtitle 8">
            <a:extLst>
              <a:ext uri="{FF2B5EF4-FFF2-40B4-BE49-F238E27FC236}">
                <a16:creationId xmlns:a16="http://schemas.microsoft.com/office/drawing/2014/main" id="{F4927EC3-5579-E3A4-5DB3-3E7D148CE793}"/>
              </a:ext>
            </a:extLst>
          </p:cNvPr>
          <p:cNvSpPr>
            <a:spLocks noGrp="1"/>
          </p:cNvSpPr>
          <p:nvPr>
            <p:ph type="subTitle" idx="13"/>
          </p:nvPr>
        </p:nvSpPr>
        <p:spPr/>
        <p:txBody>
          <a:bodyPr vert="horz" lIns="91440" tIns="45720" rIns="91440" bIns="45720" rtlCol="0" anchor="t">
            <a:noAutofit/>
          </a:bodyPr>
          <a:lstStyle/>
          <a:p>
            <a:r>
              <a:rPr lang="en-US" dirty="0">
                <a:latin typeface="Century Gothic"/>
              </a:rPr>
              <a:t>Capacity Factors for Intermediate Season (2050) – Peak and Night only</a:t>
            </a:r>
            <a:endParaRPr lang="en-US" dirty="0">
              <a:highlight>
                <a:srgbClr val="FFFF00"/>
              </a:highlight>
            </a:endParaRPr>
          </a:p>
        </p:txBody>
      </p:sp>
      <p:sp>
        <p:nvSpPr>
          <p:cNvPr id="7" name="Title 6">
            <a:extLst>
              <a:ext uri="{FF2B5EF4-FFF2-40B4-BE49-F238E27FC236}">
                <a16:creationId xmlns:a16="http://schemas.microsoft.com/office/drawing/2014/main" id="{107D3433-25C1-79BF-C225-FAB4815D0630}"/>
              </a:ext>
            </a:extLst>
          </p:cNvPr>
          <p:cNvSpPr>
            <a:spLocks noGrp="1"/>
          </p:cNvSpPr>
          <p:nvPr>
            <p:ph type="title"/>
          </p:nvPr>
        </p:nvSpPr>
        <p:spPr/>
        <p:txBody>
          <a:bodyPr/>
          <a:lstStyle/>
          <a:p>
            <a:r>
              <a:rPr lang="en-US" dirty="0"/>
              <a:t>PROMOD Results Overview</a:t>
            </a:r>
          </a:p>
        </p:txBody>
      </p:sp>
      <p:sp>
        <p:nvSpPr>
          <p:cNvPr id="6" name="TextBox 5">
            <a:extLst>
              <a:ext uri="{FF2B5EF4-FFF2-40B4-BE49-F238E27FC236}">
                <a16:creationId xmlns:a16="http://schemas.microsoft.com/office/drawing/2014/main" id="{72ECD820-9903-E31E-2690-3B754906B6A7}"/>
              </a:ext>
            </a:extLst>
          </p:cNvPr>
          <p:cNvSpPr txBox="1"/>
          <p:nvPr/>
        </p:nvSpPr>
        <p:spPr>
          <a:xfrm>
            <a:off x="4778188" y="1192581"/>
            <a:ext cx="7244479" cy="2400657"/>
          </a:xfrm>
          <a:prstGeom prst="rect">
            <a:avLst/>
          </a:prstGeom>
          <a:noFill/>
        </p:spPr>
        <p:txBody>
          <a:bodyPr vert="horz" wrap="square" rtlCol="0">
            <a:spAutoFit/>
          </a:bodyPr>
          <a:lstStyle/>
          <a:p>
            <a:pPr marL="285750" indent="-285750" algn="l" rtl="0" eaLnBrk="1" fontAlgn="auto" hangingPunct="1">
              <a:lnSpc>
                <a:spcPct val="100000"/>
              </a:lnSpc>
              <a:spcBef>
                <a:spcPts val="0"/>
              </a:spcBef>
              <a:spcAft>
                <a:spcPts val="0"/>
              </a:spcAft>
              <a:buFont typeface="Arial" panose="020B0604020202020204" pitchFamily="34" charset="0"/>
              <a:buChar char="•"/>
            </a:pPr>
            <a:r>
              <a:rPr lang="en-US" dirty="0">
                <a:solidFill>
                  <a:srgbClr val="000000"/>
                </a:solidFill>
              </a:rPr>
              <a:t>Nuclear, CT gas, and ST coal show greater than 60% CFs throughout the season</a:t>
            </a:r>
          </a:p>
          <a:p>
            <a:pPr marL="285750" indent="-285750" algn="l" rtl="0" eaLnBrk="1" fontAlgn="auto" hangingPunct="1">
              <a:lnSpc>
                <a:spcPct val="100000"/>
              </a:lnSpc>
              <a:spcBef>
                <a:spcPts val="0"/>
              </a:spcBef>
              <a:spcAft>
                <a:spcPts val="0"/>
              </a:spcAft>
              <a:buFont typeface="Arial" panose="020B0604020202020204" pitchFamily="34" charset="0"/>
              <a:buChar char="•"/>
            </a:pPr>
            <a:r>
              <a:rPr lang="en-US" dirty="0">
                <a:solidFill>
                  <a:srgbClr val="000000"/>
                </a:solidFill>
              </a:rPr>
              <a:t>Some PROMOD assumptions that might lead to these results</a:t>
            </a:r>
          </a:p>
          <a:p>
            <a:pPr marL="742950" lvl="1" indent="-285750">
              <a:buFont typeface="Arial" panose="020B0604020202020204" pitchFamily="34" charset="0"/>
              <a:buChar char="•"/>
            </a:pPr>
            <a:r>
              <a:rPr lang="en-US" sz="1600" b="0" i="0" u="none" baseline="0" dirty="0">
                <a:solidFill>
                  <a:srgbClr val="000000"/>
                </a:solidFill>
              </a:rPr>
              <a:t>Operational costs for new plants based on existing plants</a:t>
            </a:r>
          </a:p>
          <a:p>
            <a:pPr marL="742950" lvl="1" indent="-285750">
              <a:buFont typeface="Arial" panose="020B0604020202020204" pitchFamily="34" charset="0"/>
              <a:buChar char="•"/>
            </a:pPr>
            <a:r>
              <a:rPr lang="en-US" sz="1600" dirty="0">
                <a:solidFill>
                  <a:srgbClr val="000000"/>
                </a:solidFill>
              </a:rPr>
              <a:t>The same generation “profile” applied to all wind-powered units in SERC</a:t>
            </a:r>
          </a:p>
          <a:p>
            <a:pPr marL="742950" lvl="1" indent="-285750">
              <a:buFont typeface="Arial" panose="020B0604020202020204" pitchFamily="34" charset="0"/>
              <a:buChar char="•"/>
            </a:pPr>
            <a:r>
              <a:rPr lang="en-US" sz="1600" dirty="0">
                <a:solidFill>
                  <a:srgbClr val="000000"/>
                </a:solidFill>
              </a:rPr>
              <a:t>Differences in unit definitions between MARKAL and PROMOD</a:t>
            </a:r>
          </a:p>
          <a:p>
            <a:pPr marL="285750" indent="-285750">
              <a:buFont typeface="Arial" panose="020B0604020202020204" pitchFamily="34" charset="0"/>
              <a:buChar char="•"/>
            </a:pPr>
            <a:r>
              <a:rPr lang="en-US" sz="1600" b="0" i="0" u="none" baseline="0" dirty="0">
                <a:solidFill>
                  <a:srgbClr val="000000"/>
                </a:solidFill>
              </a:rPr>
              <a:t>Nuclear is the highest-generating technology in the intermediate season of 2050, followed by CT gas and combined-cycle plants</a:t>
            </a:r>
          </a:p>
        </p:txBody>
      </p:sp>
      <p:sp>
        <p:nvSpPr>
          <p:cNvPr id="8" name="Slide Number Placeholder 4">
            <a:extLst>
              <a:ext uri="{FF2B5EF4-FFF2-40B4-BE49-F238E27FC236}">
                <a16:creationId xmlns:a16="http://schemas.microsoft.com/office/drawing/2014/main" id="{F1006E6E-E9DC-3592-43A1-13B4C398E0A2}"/>
              </a:ext>
            </a:extLst>
          </p:cNvPr>
          <p:cNvSpPr>
            <a:spLocks noGrp="1"/>
          </p:cNvSpPr>
          <p:nvPr>
            <p:ph type="sldNum" sz="quarter" idx="15"/>
          </p:nvPr>
        </p:nvSpPr>
        <p:spPr>
          <a:xfrm>
            <a:off x="11569565" y="6356350"/>
            <a:ext cx="390625" cy="365125"/>
          </a:xfrm>
        </p:spPr>
        <p:txBody>
          <a:bodyPr/>
          <a:lstStyle/>
          <a:p>
            <a:fld id="{6CBE36CA-A7C6-4838-9ACB-C8D30B8F2C6D}" type="slidenum">
              <a:rPr lang="en-US" smtClean="0"/>
              <a:pPr/>
              <a:t>13</a:t>
            </a:fld>
            <a:endParaRPr lang="en-US" dirty="0"/>
          </a:p>
        </p:txBody>
      </p:sp>
      <p:pic>
        <p:nvPicPr>
          <p:cNvPr id="2050" name="Picture 2">
            <a:extLst>
              <a:ext uri="{FF2B5EF4-FFF2-40B4-BE49-F238E27FC236}">
                <a16:creationId xmlns:a16="http://schemas.microsoft.com/office/drawing/2014/main" id="{D4B90C87-DC60-28F0-E16A-32E8D69A3D4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2607" y="3729965"/>
            <a:ext cx="5230130" cy="250969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C9E29C17-DE6D-2809-BF94-957839CC283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25989" y="3710829"/>
            <a:ext cx="5181599" cy="2528831"/>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a:extLst>
              <a:ext uri="{FF2B5EF4-FFF2-40B4-BE49-F238E27FC236}">
                <a16:creationId xmlns:a16="http://schemas.microsoft.com/office/drawing/2014/main" id="{83DA2ADD-9619-14DE-1557-C977FAA7EE88}"/>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4686"/>
          <a:stretch/>
        </p:blipFill>
        <p:spPr bwMode="auto">
          <a:xfrm>
            <a:off x="169332" y="1192580"/>
            <a:ext cx="4658161" cy="25370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13050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27C30E-C09D-DEB5-3657-19FD06D1370E}"/>
            </a:ext>
          </a:extLst>
        </p:cNvPr>
        <p:cNvGrpSpPr/>
        <p:nvPr/>
      </p:nvGrpSpPr>
      <p:grpSpPr>
        <a:xfrm>
          <a:off x="0" y="0"/>
          <a:ext cx="0" cy="0"/>
          <a:chOff x="0" y="0"/>
          <a:chExt cx="0" cy="0"/>
        </a:xfrm>
      </p:grpSpPr>
      <p:sp>
        <p:nvSpPr>
          <p:cNvPr id="9" name="Subtitle 8">
            <a:extLst>
              <a:ext uri="{FF2B5EF4-FFF2-40B4-BE49-F238E27FC236}">
                <a16:creationId xmlns:a16="http://schemas.microsoft.com/office/drawing/2014/main" id="{155CF5BE-CE99-EF0B-FBEB-D08CCB9D9430}"/>
              </a:ext>
            </a:extLst>
          </p:cNvPr>
          <p:cNvSpPr>
            <a:spLocks noGrp="1"/>
          </p:cNvSpPr>
          <p:nvPr>
            <p:ph type="subTitle" idx="13"/>
          </p:nvPr>
        </p:nvSpPr>
        <p:spPr/>
        <p:txBody>
          <a:bodyPr vert="horz" lIns="91440" tIns="45720" rIns="91440" bIns="45720" rtlCol="0" anchor="t">
            <a:noAutofit/>
          </a:bodyPr>
          <a:lstStyle/>
          <a:p>
            <a:r>
              <a:rPr lang="en-US" dirty="0">
                <a:latin typeface="Century Gothic"/>
              </a:rPr>
              <a:t>Between MARKAL and PROMOD outputs</a:t>
            </a:r>
            <a:endParaRPr lang="en-US" dirty="0">
              <a:highlight>
                <a:srgbClr val="FFFF00"/>
              </a:highlight>
            </a:endParaRPr>
          </a:p>
        </p:txBody>
      </p:sp>
      <p:sp>
        <p:nvSpPr>
          <p:cNvPr id="7" name="Title 6">
            <a:extLst>
              <a:ext uri="{FF2B5EF4-FFF2-40B4-BE49-F238E27FC236}">
                <a16:creationId xmlns:a16="http://schemas.microsoft.com/office/drawing/2014/main" id="{DB97678B-9C03-2B48-9F22-B957850D1413}"/>
              </a:ext>
            </a:extLst>
          </p:cNvPr>
          <p:cNvSpPr>
            <a:spLocks noGrp="1"/>
          </p:cNvSpPr>
          <p:nvPr>
            <p:ph type="title"/>
          </p:nvPr>
        </p:nvSpPr>
        <p:spPr/>
        <p:txBody>
          <a:bodyPr/>
          <a:lstStyle/>
          <a:p>
            <a:r>
              <a:rPr lang="en-US" dirty="0"/>
              <a:t>Results Comparison</a:t>
            </a:r>
          </a:p>
        </p:txBody>
      </p:sp>
      <p:sp>
        <p:nvSpPr>
          <p:cNvPr id="6" name="TextBox 5">
            <a:extLst>
              <a:ext uri="{FF2B5EF4-FFF2-40B4-BE49-F238E27FC236}">
                <a16:creationId xmlns:a16="http://schemas.microsoft.com/office/drawing/2014/main" id="{FA7B8B5B-7080-663B-5A7C-F81BB5BE1FFD}"/>
              </a:ext>
            </a:extLst>
          </p:cNvPr>
          <p:cNvSpPr txBox="1"/>
          <p:nvPr/>
        </p:nvSpPr>
        <p:spPr>
          <a:xfrm>
            <a:off x="346543" y="4053164"/>
            <a:ext cx="11613647" cy="2185214"/>
          </a:xfrm>
          <a:prstGeom prst="rect">
            <a:avLst/>
          </a:prstGeom>
          <a:noFill/>
        </p:spPr>
        <p:txBody>
          <a:bodyPr vert="horz" wrap="square" rtlCol="0">
            <a:spAutoFit/>
          </a:bodyPr>
          <a:lstStyle/>
          <a:p>
            <a:pPr marL="285750" indent="-285750">
              <a:buFont typeface="Arial" panose="020B0604020202020204" pitchFamily="34" charset="0"/>
              <a:buChar char="•"/>
            </a:pPr>
            <a:r>
              <a:rPr lang="en-US" dirty="0">
                <a:solidFill>
                  <a:srgbClr val="000000"/>
                </a:solidFill>
              </a:rPr>
              <a:t>There are differences in CFs of several technologies, and in many time slices, between MARKAL and PROMOD. For example,</a:t>
            </a:r>
          </a:p>
          <a:p>
            <a:pPr marL="742950" lvl="1" indent="-285750">
              <a:buFont typeface="Arial" panose="020B0604020202020204" pitchFamily="34" charset="0"/>
              <a:buChar char="•"/>
            </a:pPr>
            <a:r>
              <a:rPr lang="en-US" sz="1600" dirty="0">
                <a:solidFill>
                  <a:srgbClr val="000000"/>
                </a:solidFill>
              </a:rPr>
              <a:t>MARKAL does not expect combined cycle technologies to operate at all, but PROMOD dispatch suggests 60% or higher CFs.</a:t>
            </a:r>
          </a:p>
          <a:p>
            <a:pPr marL="742950" lvl="1" indent="-285750">
              <a:buFont typeface="Arial" panose="020B0604020202020204" pitchFamily="34" charset="0"/>
              <a:buChar char="•"/>
            </a:pPr>
            <a:r>
              <a:rPr lang="en-US" sz="1600" dirty="0">
                <a:solidFill>
                  <a:srgbClr val="000000"/>
                </a:solidFill>
              </a:rPr>
              <a:t>There are stark differences in hydro CF estimation between MARKAL and PROMOD.</a:t>
            </a:r>
          </a:p>
          <a:p>
            <a:pPr marL="742950" lvl="1" indent="-285750">
              <a:buFont typeface="Arial" panose="020B0604020202020204" pitchFamily="34" charset="0"/>
              <a:buChar char="•"/>
            </a:pPr>
            <a:r>
              <a:rPr lang="en-US" sz="1600" dirty="0">
                <a:solidFill>
                  <a:srgbClr val="000000"/>
                </a:solidFill>
              </a:rPr>
              <a:t>MARKAL’s CFs are lesser than PROMOD’s for nuclear, solar, and wind technologies in the peak slice.</a:t>
            </a:r>
          </a:p>
          <a:p>
            <a:pPr marL="285750" indent="-285750">
              <a:buFont typeface="Arial" panose="020B0604020202020204" pitchFamily="34" charset="0"/>
              <a:buChar char="•"/>
            </a:pPr>
            <a:r>
              <a:rPr lang="en-US" dirty="0">
                <a:solidFill>
                  <a:srgbClr val="000000"/>
                </a:solidFill>
              </a:rPr>
              <a:t>CF variance also depends on time-of-day for many technologies on the PROMOD side, not as much on the MARKAL side (hydro, nuclear, natural gas combined cycle).</a:t>
            </a:r>
          </a:p>
        </p:txBody>
      </p:sp>
      <p:sp>
        <p:nvSpPr>
          <p:cNvPr id="2" name="Slide Number Placeholder 4">
            <a:extLst>
              <a:ext uri="{FF2B5EF4-FFF2-40B4-BE49-F238E27FC236}">
                <a16:creationId xmlns:a16="http://schemas.microsoft.com/office/drawing/2014/main" id="{346CF5DA-0D26-1A16-FC23-BFD8CBBB7210}"/>
              </a:ext>
            </a:extLst>
          </p:cNvPr>
          <p:cNvSpPr>
            <a:spLocks noGrp="1"/>
          </p:cNvSpPr>
          <p:nvPr>
            <p:ph type="sldNum" sz="quarter" idx="15"/>
          </p:nvPr>
        </p:nvSpPr>
        <p:spPr>
          <a:xfrm>
            <a:off x="11569565" y="6356350"/>
            <a:ext cx="390625" cy="365125"/>
          </a:xfrm>
        </p:spPr>
        <p:txBody>
          <a:bodyPr/>
          <a:lstStyle/>
          <a:p>
            <a:fld id="{6CBE36CA-A7C6-4838-9ACB-C8D30B8F2C6D}" type="slidenum">
              <a:rPr lang="en-US" smtClean="0"/>
              <a:pPr/>
              <a:t>14</a:t>
            </a:fld>
            <a:endParaRPr lang="en-US" dirty="0"/>
          </a:p>
        </p:txBody>
      </p:sp>
      <p:graphicFrame>
        <p:nvGraphicFramePr>
          <p:cNvPr id="3" name="Chart 2">
            <a:extLst>
              <a:ext uri="{FF2B5EF4-FFF2-40B4-BE49-F238E27FC236}">
                <a16:creationId xmlns:a16="http://schemas.microsoft.com/office/drawing/2014/main" id="{29380A15-9422-E3CB-8210-55B5622412A8}"/>
              </a:ext>
            </a:extLst>
          </p:cNvPr>
          <p:cNvGraphicFramePr>
            <a:graphicFrameLocks/>
          </p:cNvGraphicFramePr>
          <p:nvPr>
            <p:extLst>
              <p:ext uri="{D42A27DB-BD31-4B8C-83A1-F6EECF244321}">
                <p14:modId xmlns:p14="http://schemas.microsoft.com/office/powerpoint/2010/main" val="3500374783"/>
              </p:ext>
            </p:extLst>
          </p:nvPr>
        </p:nvGraphicFramePr>
        <p:xfrm>
          <a:off x="231810" y="1113196"/>
          <a:ext cx="5979645" cy="293996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4" name="Chart 3">
            <a:extLst>
              <a:ext uri="{FF2B5EF4-FFF2-40B4-BE49-F238E27FC236}">
                <a16:creationId xmlns:a16="http://schemas.microsoft.com/office/drawing/2014/main" id="{9D8F97E9-30C4-4DD6-ABC8-A3B7DDF4D1FD}"/>
              </a:ext>
            </a:extLst>
          </p:cNvPr>
          <p:cNvGraphicFramePr>
            <a:graphicFrameLocks/>
          </p:cNvGraphicFramePr>
          <p:nvPr>
            <p:extLst>
              <p:ext uri="{D42A27DB-BD31-4B8C-83A1-F6EECF244321}">
                <p14:modId xmlns:p14="http://schemas.microsoft.com/office/powerpoint/2010/main" val="3841122280"/>
              </p:ext>
            </p:extLst>
          </p:nvPr>
        </p:nvGraphicFramePr>
        <p:xfrm>
          <a:off x="6278477" y="1114285"/>
          <a:ext cx="5566980" cy="2938879"/>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57981478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1EB51A5B-59A2-264F-1695-74AFA8FC384B}"/>
              </a:ext>
            </a:extLst>
          </p:cNvPr>
          <p:cNvSpPr>
            <a:spLocks noGrp="1"/>
          </p:cNvSpPr>
          <p:nvPr>
            <p:ph idx="1"/>
          </p:nvPr>
        </p:nvSpPr>
        <p:spPr/>
        <p:txBody>
          <a:bodyPr>
            <a:normAutofit fontScale="92500" lnSpcReduction="20000"/>
          </a:bodyPr>
          <a:lstStyle/>
          <a:p>
            <a:r>
              <a:rPr lang="en-US" dirty="0"/>
              <a:t>Conclusion:</a:t>
            </a:r>
          </a:p>
          <a:p>
            <a:pPr lvl="1"/>
            <a:r>
              <a:rPr lang="en-US" dirty="0"/>
              <a:t>There are differences in operating characteristics of generation technologies between short-horizon and long-horizon models due to spatial-temporal differences between modeling paradigms</a:t>
            </a:r>
          </a:p>
          <a:p>
            <a:pPr lvl="1"/>
            <a:r>
              <a:rPr lang="en-US" dirty="0"/>
              <a:t>There is a need for iterative convergence of assumptions and results between multi-horizon models to conduct a robust deep decarbonization analysis</a:t>
            </a:r>
          </a:p>
          <a:p>
            <a:r>
              <a:rPr lang="en-US" dirty="0"/>
              <a:t>Value add: </a:t>
            </a:r>
          </a:p>
          <a:p>
            <a:pPr lvl="1"/>
            <a:r>
              <a:rPr lang="en-US" dirty="0"/>
              <a:t>This approach enables a joint expansion–dispatch analysis with a focus on mitigating discrepancies </a:t>
            </a:r>
          </a:p>
          <a:p>
            <a:pPr lvl="1"/>
            <a:r>
              <a:rPr lang="en-US" dirty="0"/>
              <a:t>This analysis captures inter-region transmission upgrades instead of using a copperplate grid; it also uses baseline operating fleet data for the U.S. Eastern Interconnect through Hitachi PROMOD IV</a:t>
            </a:r>
            <a:r>
              <a:rPr lang="en-US" baseline="30000" dirty="0"/>
              <a:t>®</a:t>
            </a:r>
            <a:r>
              <a:rPr lang="en-US" dirty="0"/>
              <a:t>*</a:t>
            </a:r>
          </a:p>
          <a:p>
            <a:pPr lvl="1"/>
            <a:r>
              <a:rPr lang="en-US" dirty="0"/>
              <a:t>Forthcoming NERC standards will require such </a:t>
            </a:r>
            <a:r>
              <a:rPr lang="en-US"/>
              <a:t>analysis capability </a:t>
            </a:r>
            <a:endParaRPr lang="en-US" dirty="0"/>
          </a:p>
          <a:p>
            <a:r>
              <a:rPr lang="en-US" dirty="0"/>
              <a:t>Next steps:</a:t>
            </a:r>
          </a:p>
          <a:p>
            <a:pPr lvl="1"/>
            <a:r>
              <a:rPr lang="en-US" dirty="0"/>
              <a:t>Bridge the gap (convergence) by conducting iterative data exchanges between PROMOD and MARKAL</a:t>
            </a:r>
          </a:p>
          <a:p>
            <a:pPr lvl="1"/>
            <a:r>
              <a:rPr lang="en-US" dirty="0"/>
              <a:t>Take a closer look at fuel costs and heat rate assumptions for specific technologies</a:t>
            </a:r>
          </a:p>
          <a:p>
            <a:endParaRPr lang="en-US" dirty="0"/>
          </a:p>
        </p:txBody>
      </p:sp>
      <p:sp>
        <p:nvSpPr>
          <p:cNvPr id="7" name="Title 6">
            <a:extLst>
              <a:ext uri="{FF2B5EF4-FFF2-40B4-BE49-F238E27FC236}">
                <a16:creationId xmlns:a16="http://schemas.microsoft.com/office/drawing/2014/main" id="{B5974523-4C69-53A1-CEE8-0211F61001A1}"/>
              </a:ext>
            </a:extLst>
          </p:cNvPr>
          <p:cNvSpPr>
            <a:spLocks noGrp="1"/>
          </p:cNvSpPr>
          <p:nvPr>
            <p:ph type="title"/>
          </p:nvPr>
        </p:nvSpPr>
        <p:spPr/>
        <p:txBody>
          <a:bodyPr/>
          <a:lstStyle/>
          <a:p>
            <a:r>
              <a:rPr lang="en-US" dirty="0"/>
              <a:t>Conclusion, Value-Add, and Next Steps</a:t>
            </a:r>
          </a:p>
        </p:txBody>
      </p:sp>
      <p:sp>
        <p:nvSpPr>
          <p:cNvPr id="2" name="TextBox 1">
            <a:extLst>
              <a:ext uri="{FF2B5EF4-FFF2-40B4-BE49-F238E27FC236}">
                <a16:creationId xmlns:a16="http://schemas.microsoft.com/office/drawing/2014/main" id="{AB9CE36B-CE38-5EF6-BDD7-2958B131B5AE}"/>
              </a:ext>
            </a:extLst>
          </p:cNvPr>
          <p:cNvSpPr txBox="1"/>
          <p:nvPr/>
        </p:nvSpPr>
        <p:spPr>
          <a:xfrm>
            <a:off x="6774155" y="5996854"/>
            <a:ext cx="5186035" cy="246221"/>
          </a:xfrm>
          <a:prstGeom prst="rect">
            <a:avLst/>
          </a:prstGeom>
          <a:noFill/>
        </p:spPr>
        <p:txBody>
          <a:bodyPr vert="horz" wrap="none" rtlCol="0">
            <a:spAutoFit/>
          </a:bodyPr>
          <a:lstStyle/>
          <a:p>
            <a:pPr algn="l" rtl="0" eaLnBrk="1" fontAlgn="auto" hangingPunct="1">
              <a:lnSpc>
                <a:spcPct val="100000"/>
              </a:lnSpc>
              <a:spcBef>
                <a:spcPts val="0"/>
              </a:spcBef>
              <a:spcAft>
                <a:spcPts val="0"/>
              </a:spcAft>
            </a:pPr>
            <a:r>
              <a:rPr lang="en-US" sz="1000" b="0" i="0" u="none" baseline="0" dirty="0">
                <a:solidFill>
                  <a:srgbClr val="000000"/>
                </a:solidFill>
              </a:rPr>
              <a:t>* PROMOD model data can only be shared with active PROMOD license holders</a:t>
            </a:r>
          </a:p>
        </p:txBody>
      </p:sp>
      <p:sp>
        <p:nvSpPr>
          <p:cNvPr id="3" name="Slide Number Placeholder 4">
            <a:extLst>
              <a:ext uri="{FF2B5EF4-FFF2-40B4-BE49-F238E27FC236}">
                <a16:creationId xmlns:a16="http://schemas.microsoft.com/office/drawing/2014/main" id="{8633D401-6CC7-6DE4-168B-6175C87B1956}"/>
              </a:ext>
            </a:extLst>
          </p:cNvPr>
          <p:cNvSpPr>
            <a:spLocks noGrp="1"/>
          </p:cNvSpPr>
          <p:nvPr>
            <p:ph type="sldNum" sz="quarter" idx="15"/>
          </p:nvPr>
        </p:nvSpPr>
        <p:spPr>
          <a:xfrm>
            <a:off x="11569565" y="6356350"/>
            <a:ext cx="390625" cy="365125"/>
          </a:xfrm>
        </p:spPr>
        <p:txBody>
          <a:bodyPr/>
          <a:lstStyle/>
          <a:p>
            <a:fld id="{6CBE36CA-A7C6-4838-9ACB-C8D30B8F2C6D}" type="slidenum">
              <a:rPr lang="en-US" smtClean="0"/>
              <a:pPr/>
              <a:t>15</a:t>
            </a:fld>
            <a:endParaRPr lang="en-US" dirty="0"/>
          </a:p>
        </p:txBody>
      </p:sp>
    </p:spTree>
    <p:extLst>
      <p:ext uri="{BB962C8B-B14F-4D97-AF65-F5344CB8AC3E}">
        <p14:creationId xmlns:p14="http://schemas.microsoft.com/office/powerpoint/2010/main" val="102335149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724125-7494-F428-4674-9234FF5C139E}"/>
            </a:ext>
          </a:extLst>
        </p:cNvPr>
        <p:cNvGrpSpPr/>
        <p:nvPr/>
      </p:nvGrpSpPr>
      <p:grpSpPr>
        <a:xfrm>
          <a:off x="0" y="0"/>
          <a:ext cx="0" cy="0"/>
          <a:chOff x="0" y="0"/>
          <a:chExt cx="0" cy="0"/>
        </a:xfrm>
      </p:grpSpPr>
      <p:sp>
        <p:nvSpPr>
          <p:cNvPr id="9" name="Subtitle 8">
            <a:extLst>
              <a:ext uri="{FF2B5EF4-FFF2-40B4-BE49-F238E27FC236}">
                <a16:creationId xmlns:a16="http://schemas.microsoft.com/office/drawing/2014/main" id="{6ECAB1D7-FE14-3649-0AA5-915FF54DA72E}"/>
              </a:ext>
            </a:extLst>
          </p:cNvPr>
          <p:cNvSpPr>
            <a:spLocks noGrp="1"/>
          </p:cNvSpPr>
          <p:nvPr>
            <p:ph type="subTitle" idx="13"/>
          </p:nvPr>
        </p:nvSpPr>
        <p:spPr/>
        <p:txBody>
          <a:bodyPr/>
          <a:lstStyle/>
          <a:p>
            <a:r>
              <a:rPr lang="en-US" dirty="0"/>
              <a:t>Existing interlinkages</a:t>
            </a:r>
          </a:p>
        </p:txBody>
      </p:sp>
      <p:sp>
        <p:nvSpPr>
          <p:cNvPr id="7" name="Title 6">
            <a:extLst>
              <a:ext uri="{FF2B5EF4-FFF2-40B4-BE49-F238E27FC236}">
                <a16:creationId xmlns:a16="http://schemas.microsoft.com/office/drawing/2014/main" id="{7DEAB00E-CAA0-BCA7-42D4-56F07622DBB1}"/>
              </a:ext>
            </a:extLst>
          </p:cNvPr>
          <p:cNvSpPr>
            <a:spLocks noGrp="1"/>
          </p:cNvSpPr>
          <p:nvPr>
            <p:ph type="title"/>
          </p:nvPr>
        </p:nvSpPr>
        <p:spPr/>
        <p:txBody>
          <a:bodyPr/>
          <a:lstStyle/>
          <a:p>
            <a:r>
              <a:rPr lang="en-US" dirty="0"/>
              <a:t>What Does MAGIIC Do?</a:t>
            </a:r>
          </a:p>
        </p:txBody>
      </p:sp>
      <p:pic>
        <p:nvPicPr>
          <p:cNvPr id="1026" name="Picture 2">
            <a:extLst>
              <a:ext uri="{FF2B5EF4-FFF2-40B4-BE49-F238E27FC236}">
                <a16:creationId xmlns:a16="http://schemas.microsoft.com/office/drawing/2014/main" id="{236C8BCE-9FEE-EB37-2E0A-2D0B6BB06F6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9026" y="1393255"/>
            <a:ext cx="7238204" cy="407149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951E7FF2-7F78-862B-0E5B-1CEC73148767}"/>
              </a:ext>
            </a:extLst>
          </p:cNvPr>
          <p:cNvSpPr txBox="1"/>
          <p:nvPr/>
        </p:nvSpPr>
        <p:spPr>
          <a:xfrm>
            <a:off x="7303524" y="2126417"/>
            <a:ext cx="4656666" cy="2585323"/>
          </a:xfrm>
          <a:prstGeom prst="rect">
            <a:avLst/>
          </a:prstGeom>
          <a:noFill/>
        </p:spPr>
        <p:txBody>
          <a:bodyPr wrap="square">
            <a:spAutoFit/>
          </a:bodyPr>
          <a:lstStyle/>
          <a:p>
            <a:r>
              <a:rPr lang="en-US" sz="1800" b="0" i="0" u="none" strike="noStrike" dirty="0">
                <a:solidFill>
                  <a:srgbClr val="000000"/>
                </a:solidFill>
                <a:effectLst/>
              </a:rPr>
              <a:t>The Market Analysis and Grid Infrastructure Interdependence Collaborative (MAGIIC) is a Python framework that enables standardization of data-transfers between commercially and industrially well-known models that are inherently different from each other at the geographic, timescale, and technology levels</a:t>
            </a:r>
            <a:endParaRPr lang="en-US" sz="1800" b="0" i="0" dirty="0">
              <a:solidFill>
                <a:srgbClr val="000000"/>
              </a:solidFill>
              <a:effectLst/>
            </a:endParaRPr>
          </a:p>
        </p:txBody>
      </p:sp>
      <p:sp>
        <p:nvSpPr>
          <p:cNvPr id="5" name="Oval 4">
            <a:extLst>
              <a:ext uri="{FF2B5EF4-FFF2-40B4-BE49-F238E27FC236}">
                <a16:creationId xmlns:a16="http://schemas.microsoft.com/office/drawing/2014/main" id="{D91DAFBA-F7CA-CD62-1D09-78E69BA8A312}"/>
              </a:ext>
            </a:extLst>
          </p:cNvPr>
          <p:cNvSpPr/>
          <p:nvPr/>
        </p:nvSpPr>
        <p:spPr>
          <a:xfrm>
            <a:off x="270626" y="2963334"/>
            <a:ext cx="2878974" cy="1464733"/>
          </a:xfrm>
          <a:prstGeom prst="ellipse">
            <a:avLst/>
          </a:prstGeom>
          <a:noFill/>
          <a:ln w="28575">
            <a:solidFill>
              <a:schemeClr val="accent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eaLnBrk="1" fontAlgn="auto" hangingPunct="1">
              <a:lnSpc>
                <a:spcPct val="100000"/>
              </a:lnSpc>
              <a:spcBef>
                <a:spcPts val="0"/>
              </a:spcBef>
              <a:spcAft>
                <a:spcPts val="0"/>
              </a:spcAft>
            </a:pPr>
            <a:endParaRPr lang="en-US" sz="1800" b="0" i="0" u="none" baseline="0" dirty="0">
              <a:solidFill>
                <a:srgbClr val="FFFFFF"/>
              </a:solidFill>
              <a:latin typeface="Calibri" panose="020F0502020204030204" pitchFamily="34" charset="0"/>
            </a:endParaRPr>
          </a:p>
        </p:txBody>
      </p:sp>
      <p:sp>
        <p:nvSpPr>
          <p:cNvPr id="6" name="Oval 5">
            <a:extLst>
              <a:ext uri="{FF2B5EF4-FFF2-40B4-BE49-F238E27FC236}">
                <a16:creationId xmlns:a16="http://schemas.microsoft.com/office/drawing/2014/main" id="{93E9B932-E5AE-15B8-F905-4ABA5E7C606D}"/>
              </a:ext>
            </a:extLst>
          </p:cNvPr>
          <p:cNvSpPr/>
          <p:nvPr/>
        </p:nvSpPr>
        <p:spPr>
          <a:xfrm>
            <a:off x="3982861" y="4453467"/>
            <a:ext cx="2426405" cy="1070544"/>
          </a:xfrm>
          <a:prstGeom prst="ellipse">
            <a:avLst/>
          </a:prstGeom>
          <a:noFill/>
          <a:ln w="28575">
            <a:solidFill>
              <a:schemeClr val="accent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eaLnBrk="1" fontAlgn="auto" hangingPunct="1">
              <a:lnSpc>
                <a:spcPct val="100000"/>
              </a:lnSpc>
              <a:spcBef>
                <a:spcPts val="0"/>
              </a:spcBef>
              <a:spcAft>
                <a:spcPts val="0"/>
              </a:spcAft>
            </a:pPr>
            <a:endParaRPr lang="en-US" sz="1800" b="0" i="0" u="none" baseline="0" dirty="0">
              <a:solidFill>
                <a:srgbClr val="FFFFFF"/>
              </a:solidFill>
              <a:latin typeface="Calibri" panose="020F0502020204030204" pitchFamily="34" charset="0"/>
            </a:endParaRPr>
          </a:p>
        </p:txBody>
      </p:sp>
      <p:sp>
        <p:nvSpPr>
          <p:cNvPr id="2" name="Slide Number Placeholder 4">
            <a:extLst>
              <a:ext uri="{FF2B5EF4-FFF2-40B4-BE49-F238E27FC236}">
                <a16:creationId xmlns:a16="http://schemas.microsoft.com/office/drawing/2014/main" id="{C7A4F57D-6CAC-E513-3E38-CB18F9EAF414}"/>
              </a:ext>
            </a:extLst>
          </p:cNvPr>
          <p:cNvSpPr>
            <a:spLocks noGrp="1"/>
          </p:cNvSpPr>
          <p:nvPr>
            <p:ph type="sldNum" sz="quarter" idx="15"/>
          </p:nvPr>
        </p:nvSpPr>
        <p:spPr>
          <a:xfrm>
            <a:off x="11569565" y="6356350"/>
            <a:ext cx="390625" cy="365125"/>
          </a:xfrm>
        </p:spPr>
        <p:txBody>
          <a:bodyPr/>
          <a:lstStyle/>
          <a:p>
            <a:fld id="{6CBE36CA-A7C6-4838-9ACB-C8D30B8F2C6D}" type="slidenum">
              <a:rPr lang="en-US" smtClean="0"/>
              <a:pPr/>
              <a:t>16</a:t>
            </a:fld>
            <a:endParaRPr lang="en-US" dirty="0"/>
          </a:p>
        </p:txBody>
      </p:sp>
      <p:sp>
        <p:nvSpPr>
          <p:cNvPr id="4" name="TextBox 3">
            <a:extLst>
              <a:ext uri="{FF2B5EF4-FFF2-40B4-BE49-F238E27FC236}">
                <a16:creationId xmlns:a16="http://schemas.microsoft.com/office/drawing/2014/main" id="{7A1DD7DD-9A55-35C4-6A2C-DD9C891017B4}"/>
              </a:ext>
            </a:extLst>
          </p:cNvPr>
          <p:cNvSpPr txBox="1"/>
          <p:nvPr/>
        </p:nvSpPr>
        <p:spPr>
          <a:xfrm>
            <a:off x="544749" y="5603132"/>
            <a:ext cx="5109091" cy="246221"/>
          </a:xfrm>
          <a:prstGeom prst="rect">
            <a:avLst/>
          </a:prstGeom>
          <a:noFill/>
        </p:spPr>
        <p:txBody>
          <a:bodyPr vert="horz" wrap="none" rtlCol="0">
            <a:spAutoFit/>
          </a:bodyPr>
          <a:lstStyle/>
          <a:p>
            <a:pPr algn="l" rtl="0" eaLnBrk="1" fontAlgn="auto" hangingPunct="1">
              <a:lnSpc>
                <a:spcPct val="100000"/>
              </a:lnSpc>
              <a:spcBef>
                <a:spcPts val="0"/>
              </a:spcBef>
              <a:spcAft>
                <a:spcPts val="0"/>
              </a:spcAft>
            </a:pPr>
            <a:r>
              <a:rPr lang="en-US" sz="1000" b="0" i="0" u="none" baseline="0" dirty="0">
                <a:solidFill>
                  <a:srgbClr val="000000"/>
                </a:solidFill>
              </a:rPr>
              <a:t>T&amp;S = transport and storage; IRR = internal rate of return; BAU = business as usual</a:t>
            </a:r>
          </a:p>
        </p:txBody>
      </p:sp>
      <p:sp>
        <p:nvSpPr>
          <p:cNvPr id="8" name="TextBox 7">
            <a:extLst>
              <a:ext uri="{FF2B5EF4-FFF2-40B4-BE49-F238E27FC236}">
                <a16:creationId xmlns:a16="http://schemas.microsoft.com/office/drawing/2014/main" id="{03142C51-E843-C66B-6C09-CABB004D1B19}"/>
              </a:ext>
            </a:extLst>
          </p:cNvPr>
          <p:cNvSpPr txBox="1"/>
          <p:nvPr/>
        </p:nvSpPr>
        <p:spPr>
          <a:xfrm>
            <a:off x="6166871" y="5767212"/>
            <a:ext cx="998991" cy="246221"/>
          </a:xfrm>
          <a:prstGeom prst="rect">
            <a:avLst/>
          </a:prstGeom>
          <a:noFill/>
        </p:spPr>
        <p:txBody>
          <a:bodyPr vert="horz" wrap="none" rtlCol="0">
            <a:spAutoFit/>
          </a:bodyPr>
          <a:lstStyle/>
          <a:p>
            <a:pPr algn="l" rtl="0" eaLnBrk="1" fontAlgn="auto" hangingPunct="1">
              <a:lnSpc>
                <a:spcPct val="100000"/>
              </a:lnSpc>
              <a:spcBef>
                <a:spcPts val="0"/>
              </a:spcBef>
              <a:spcAft>
                <a:spcPts val="0"/>
              </a:spcAft>
            </a:pPr>
            <a:r>
              <a:rPr lang="en-US" sz="1000" b="0" i="1" u="none" baseline="0" dirty="0">
                <a:solidFill>
                  <a:schemeClr val="bg1">
                    <a:lumMod val="75000"/>
                  </a:schemeClr>
                </a:solidFill>
              </a:rPr>
              <a:t>Source: NETL </a:t>
            </a:r>
          </a:p>
        </p:txBody>
      </p:sp>
    </p:spTree>
    <p:extLst>
      <p:ext uri="{BB962C8B-B14F-4D97-AF65-F5344CB8AC3E}">
        <p14:creationId xmlns:p14="http://schemas.microsoft.com/office/powerpoint/2010/main" val="40670303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C383DB1-0334-4DDF-AB85-C6479BE1D9E4}"/>
              </a:ext>
            </a:extLst>
          </p:cNvPr>
          <p:cNvSpPr>
            <a:spLocks noGrp="1"/>
          </p:cNvSpPr>
          <p:nvPr>
            <p:ph type="title"/>
          </p:nvPr>
        </p:nvSpPr>
        <p:spPr/>
        <p:txBody>
          <a:bodyPr/>
          <a:lstStyle/>
          <a:p>
            <a:r>
              <a:rPr lang="en-US" dirty="0"/>
              <a:t>Questions/</a:t>
            </a:r>
            <a:br>
              <a:rPr lang="en-US" dirty="0"/>
            </a:br>
            <a:r>
              <a:rPr lang="en-US" dirty="0"/>
              <a:t>Comments</a:t>
            </a:r>
          </a:p>
        </p:txBody>
      </p:sp>
      <p:sp>
        <p:nvSpPr>
          <p:cNvPr id="4" name="Text Placeholder 3">
            <a:extLst>
              <a:ext uri="{FF2B5EF4-FFF2-40B4-BE49-F238E27FC236}">
                <a16:creationId xmlns:a16="http://schemas.microsoft.com/office/drawing/2014/main" id="{57883821-DBE3-4E3D-8433-05DE24307D10}"/>
              </a:ext>
            </a:extLst>
          </p:cNvPr>
          <p:cNvSpPr>
            <a:spLocks noGrp="1"/>
          </p:cNvSpPr>
          <p:nvPr>
            <p:ph type="body" sz="quarter" idx="15"/>
          </p:nvPr>
        </p:nvSpPr>
        <p:spPr/>
        <p:txBody>
          <a:bodyPr/>
          <a:lstStyle/>
          <a:p>
            <a:endParaRPr lang="en-US" dirty="0"/>
          </a:p>
        </p:txBody>
      </p:sp>
      <p:sp>
        <p:nvSpPr>
          <p:cNvPr id="5" name="Text Placeholder 4">
            <a:extLst>
              <a:ext uri="{FF2B5EF4-FFF2-40B4-BE49-F238E27FC236}">
                <a16:creationId xmlns:a16="http://schemas.microsoft.com/office/drawing/2014/main" id="{E2A1FD17-175F-489D-9B37-C1B370C36011}"/>
              </a:ext>
            </a:extLst>
          </p:cNvPr>
          <p:cNvSpPr>
            <a:spLocks noGrp="1"/>
          </p:cNvSpPr>
          <p:nvPr>
            <p:ph type="body" sz="quarter" idx="11"/>
          </p:nvPr>
        </p:nvSpPr>
        <p:spPr/>
        <p:txBody>
          <a:bodyPr/>
          <a:lstStyle/>
          <a:p>
            <a:r>
              <a:rPr lang="en-US" dirty="0"/>
              <a:t>John Brewer, Kirk LaBarbara</a:t>
            </a:r>
          </a:p>
        </p:txBody>
      </p:sp>
      <p:sp>
        <p:nvSpPr>
          <p:cNvPr id="6" name="Text Placeholder 5">
            <a:extLst>
              <a:ext uri="{FF2B5EF4-FFF2-40B4-BE49-F238E27FC236}">
                <a16:creationId xmlns:a16="http://schemas.microsoft.com/office/drawing/2014/main" id="{CE84D827-246A-40FF-A4F5-5CB89E10378A}"/>
              </a:ext>
            </a:extLst>
          </p:cNvPr>
          <p:cNvSpPr>
            <a:spLocks noGrp="1"/>
          </p:cNvSpPr>
          <p:nvPr>
            <p:ph type="body" sz="quarter" idx="16"/>
          </p:nvPr>
        </p:nvSpPr>
        <p:spPr/>
        <p:txBody>
          <a:bodyPr/>
          <a:lstStyle/>
          <a:p>
            <a:r>
              <a:rPr lang="en-US" dirty="0">
                <a:hlinkClick r:id="rId2"/>
              </a:rPr>
              <a:t>John.brewer@netl.doe.gov</a:t>
            </a:r>
            <a:r>
              <a:rPr lang="en-US" dirty="0"/>
              <a:t>,</a:t>
            </a:r>
          </a:p>
          <a:p>
            <a:r>
              <a:rPr lang="en-US" dirty="0">
                <a:hlinkClick r:id="rId3"/>
              </a:rPr>
              <a:t>Kirk.labarbara@netl.doe.gov</a:t>
            </a:r>
            <a:r>
              <a:rPr lang="en-US" dirty="0"/>
              <a:t> </a:t>
            </a:r>
          </a:p>
        </p:txBody>
      </p:sp>
      <p:pic>
        <p:nvPicPr>
          <p:cNvPr id="7" name="Picture Placeholder 6">
            <a:extLst>
              <a:ext uri="{FF2B5EF4-FFF2-40B4-BE49-F238E27FC236}">
                <a16:creationId xmlns:a16="http://schemas.microsoft.com/office/drawing/2014/main" id="{070E2CEC-707A-7945-24B9-01668C75F2C5}"/>
              </a:ext>
            </a:extLst>
          </p:cNvPr>
          <p:cNvPicPr>
            <a:picLocks noGrp="1" noChangeAspect="1"/>
          </p:cNvPicPr>
          <p:nvPr>
            <p:ph type="pic" sz="quarter" idx="10"/>
          </p:nvPr>
        </p:nvPicPr>
        <p:blipFill rotWithShape="1">
          <a:blip r:embed="rId4" cstate="screen">
            <a:extLst>
              <a:ext uri="{BEBA8EAE-BF5A-486C-A8C5-ECC9F3942E4B}">
                <a14:imgProps xmlns:a14="http://schemas.microsoft.com/office/drawing/2010/main">
                  <a14:imgLayer r:embed="rId5">
                    <a14:imgEffect>
                      <a14:sharpenSoften amount="25000"/>
                    </a14:imgEffect>
                    <a14:imgEffect>
                      <a14:saturation sat="300000"/>
                    </a14:imgEffect>
                    <a14:imgEffect>
                      <a14:brightnessContrast bright="20000"/>
                    </a14:imgEffect>
                  </a14:imgLayer>
                </a14:imgProps>
              </a:ext>
              <a:ext uri="{28A0092B-C50C-407E-A947-70E740481C1C}">
                <a14:useLocalDpi xmlns:a14="http://schemas.microsoft.com/office/drawing/2010/main"/>
              </a:ext>
            </a:extLst>
          </a:blip>
          <a:srcRect l="1932" r="1932"/>
          <a:stretch/>
        </p:blipFill>
        <p:spPr>
          <a:xfrm>
            <a:off x="6096000" y="0"/>
            <a:ext cx="6096000" cy="6858000"/>
          </a:xfrm>
          <a:custGeom>
            <a:avLst/>
            <a:gdLst>
              <a:gd name="connsiteX0" fmla="*/ 45571 w 6278877"/>
              <a:gd name="connsiteY0" fmla="*/ 0 h 6858000"/>
              <a:gd name="connsiteX1" fmla="*/ 6278877 w 6278877"/>
              <a:gd name="connsiteY1" fmla="*/ 0 h 6858000"/>
              <a:gd name="connsiteX2" fmla="*/ 6278877 w 6278877"/>
              <a:gd name="connsiteY2" fmla="*/ 6858000 h 6858000"/>
              <a:gd name="connsiteX3" fmla="*/ 3292307 w 6278877"/>
              <a:gd name="connsiteY3" fmla="*/ 6858000 h 6858000"/>
              <a:gd name="connsiteX4" fmla="*/ 3181525 w 6278877"/>
              <a:gd name="connsiteY4" fmla="*/ 6786980 h 6858000"/>
              <a:gd name="connsiteX5" fmla="*/ 0 w 6278877"/>
              <a:gd name="connsiteY5" fmla="*/ 803252 h 6858000"/>
              <a:gd name="connsiteX6" fmla="*/ 37255 w 6278877"/>
              <a:gd name="connsiteY6" fmla="*/ 6544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78877" h="6858000">
                <a:moveTo>
                  <a:pt x="45571" y="0"/>
                </a:moveTo>
                <a:lnTo>
                  <a:pt x="6278877" y="0"/>
                </a:lnTo>
                <a:lnTo>
                  <a:pt x="6278877" y="6858000"/>
                </a:lnTo>
                <a:lnTo>
                  <a:pt x="3292307" y="6858000"/>
                </a:lnTo>
                <a:lnTo>
                  <a:pt x="3181525" y="6786980"/>
                </a:lnTo>
                <a:cubicBezTo>
                  <a:pt x="1262020" y="5490189"/>
                  <a:pt x="0" y="3294101"/>
                  <a:pt x="0" y="803252"/>
                </a:cubicBezTo>
                <a:cubicBezTo>
                  <a:pt x="0" y="554167"/>
                  <a:pt x="12619" y="308030"/>
                  <a:pt x="37255" y="65445"/>
                </a:cubicBezTo>
                <a:close/>
              </a:path>
            </a:pathLst>
          </a:custGeom>
          <a:ln w="53975" cmpd="dbl">
            <a:solidFill>
              <a:srgbClr val="99CA3E"/>
            </a:solidFill>
          </a:ln>
        </p:spPr>
      </p:pic>
    </p:spTree>
    <p:extLst>
      <p:ext uri="{BB962C8B-B14F-4D97-AF65-F5344CB8AC3E}">
        <p14:creationId xmlns:p14="http://schemas.microsoft.com/office/powerpoint/2010/main" val="290112260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FB4F972-EF15-49DD-B41D-726B8BBEFEEC}"/>
              </a:ext>
            </a:extLst>
          </p:cNvPr>
          <p:cNvSpPr>
            <a:spLocks noGrp="1"/>
          </p:cNvSpPr>
          <p:nvPr>
            <p:ph sz="quarter" idx="10"/>
          </p:nvPr>
        </p:nvSpPr>
        <p:spPr/>
        <p:txBody>
          <a:bodyPr/>
          <a:lstStyle/>
          <a:p>
            <a:r>
              <a:rPr lang="en-US" dirty="0">
                <a:latin typeface="Century Gothic"/>
              </a:rPr>
              <a:t>Appendix</a:t>
            </a:r>
            <a:endParaRPr lang="en-US" dirty="0"/>
          </a:p>
        </p:txBody>
      </p:sp>
    </p:spTree>
    <p:extLst>
      <p:ext uri="{BB962C8B-B14F-4D97-AF65-F5344CB8AC3E}">
        <p14:creationId xmlns:p14="http://schemas.microsoft.com/office/powerpoint/2010/main" val="263618920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ubtitle 8">
            <a:extLst>
              <a:ext uri="{FF2B5EF4-FFF2-40B4-BE49-F238E27FC236}">
                <a16:creationId xmlns:a16="http://schemas.microsoft.com/office/drawing/2014/main" id="{7E3DE02F-8BA4-F8F7-D73C-BCEEF3A68279}"/>
              </a:ext>
            </a:extLst>
          </p:cNvPr>
          <p:cNvSpPr>
            <a:spLocks noGrp="1"/>
          </p:cNvSpPr>
          <p:nvPr>
            <p:ph type="subTitle" idx="13"/>
          </p:nvPr>
        </p:nvSpPr>
        <p:spPr/>
        <p:txBody>
          <a:bodyPr/>
          <a:lstStyle/>
          <a:p>
            <a:r>
              <a:rPr lang="en-US" dirty="0"/>
              <a:t>Integrated MARKAL-PROMOD Analysis</a:t>
            </a:r>
          </a:p>
        </p:txBody>
      </p:sp>
      <p:sp>
        <p:nvSpPr>
          <p:cNvPr id="7" name="Title 6">
            <a:extLst>
              <a:ext uri="{FF2B5EF4-FFF2-40B4-BE49-F238E27FC236}">
                <a16:creationId xmlns:a16="http://schemas.microsoft.com/office/drawing/2014/main" id="{4E0721F9-3D75-924F-BE70-645008B03C25}"/>
              </a:ext>
            </a:extLst>
          </p:cNvPr>
          <p:cNvSpPr>
            <a:spLocks noGrp="1"/>
          </p:cNvSpPr>
          <p:nvPr>
            <p:ph type="title"/>
          </p:nvPr>
        </p:nvSpPr>
        <p:spPr/>
        <p:txBody>
          <a:bodyPr/>
          <a:lstStyle/>
          <a:p>
            <a:r>
              <a:rPr lang="en-US" dirty="0"/>
              <a:t>Analysis Schematic</a:t>
            </a:r>
          </a:p>
        </p:txBody>
      </p:sp>
      <p:pic>
        <p:nvPicPr>
          <p:cNvPr id="10" name="Picture 9" descr="A diagram of a process&#10;&#10;Description automatically generated">
            <a:extLst>
              <a:ext uri="{FF2B5EF4-FFF2-40B4-BE49-F238E27FC236}">
                <a16:creationId xmlns:a16="http://schemas.microsoft.com/office/drawing/2014/main" id="{753DDAC6-E2FE-6358-29FB-47741ED68A67}"/>
              </a:ext>
            </a:extLst>
          </p:cNvPr>
          <p:cNvPicPr>
            <a:picLocks noChangeAspect="1"/>
          </p:cNvPicPr>
          <p:nvPr/>
        </p:nvPicPr>
        <p:blipFill>
          <a:blip r:embed="rId2"/>
          <a:stretch>
            <a:fillRect/>
          </a:stretch>
        </p:blipFill>
        <p:spPr>
          <a:xfrm>
            <a:off x="3090950" y="1617340"/>
            <a:ext cx="5940276" cy="3623319"/>
          </a:xfrm>
          <a:prstGeom prst="rect">
            <a:avLst/>
          </a:prstGeom>
        </p:spPr>
      </p:pic>
      <p:sp>
        <p:nvSpPr>
          <p:cNvPr id="2" name="Slide Number Placeholder 4">
            <a:extLst>
              <a:ext uri="{FF2B5EF4-FFF2-40B4-BE49-F238E27FC236}">
                <a16:creationId xmlns:a16="http://schemas.microsoft.com/office/drawing/2014/main" id="{3C60266D-1ECB-D6CC-0111-A3A8C765A666}"/>
              </a:ext>
            </a:extLst>
          </p:cNvPr>
          <p:cNvSpPr>
            <a:spLocks noGrp="1"/>
          </p:cNvSpPr>
          <p:nvPr>
            <p:ph type="sldNum" sz="quarter" idx="15"/>
          </p:nvPr>
        </p:nvSpPr>
        <p:spPr>
          <a:xfrm>
            <a:off x="11569565" y="6356350"/>
            <a:ext cx="390625" cy="365125"/>
          </a:xfrm>
        </p:spPr>
        <p:txBody>
          <a:bodyPr/>
          <a:lstStyle/>
          <a:p>
            <a:fld id="{6CBE36CA-A7C6-4838-9ACB-C8D30B8F2C6D}" type="slidenum">
              <a:rPr lang="en-US" smtClean="0"/>
              <a:pPr/>
              <a:t>19</a:t>
            </a:fld>
            <a:endParaRPr lang="en-US" dirty="0"/>
          </a:p>
        </p:txBody>
      </p:sp>
      <p:sp>
        <p:nvSpPr>
          <p:cNvPr id="3" name="TextBox 2">
            <a:extLst>
              <a:ext uri="{FF2B5EF4-FFF2-40B4-BE49-F238E27FC236}">
                <a16:creationId xmlns:a16="http://schemas.microsoft.com/office/drawing/2014/main" id="{CDF08685-20CC-3D33-6464-1A335FD75A1D}"/>
              </a:ext>
            </a:extLst>
          </p:cNvPr>
          <p:cNvSpPr txBox="1"/>
          <p:nvPr/>
        </p:nvSpPr>
        <p:spPr>
          <a:xfrm>
            <a:off x="10883159" y="5757010"/>
            <a:ext cx="963725" cy="246221"/>
          </a:xfrm>
          <a:prstGeom prst="rect">
            <a:avLst/>
          </a:prstGeom>
          <a:noFill/>
        </p:spPr>
        <p:txBody>
          <a:bodyPr vert="horz" wrap="none" rtlCol="0">
            <a:spAutoFit/>
          </a:bodyPr>
          <a:lstStyle/>
          <a:p>
            <a:pPr algn="l" rtl="0" eaLnBrk="1" fontAlgn="auto" hangingPunct="1">
              <a:lnSpc>
                <a:spcPct val="100000"/>
              </a:lnSpc>
              <a:spcBef>
                <a:spcPts val="0"/>
              </a:spcBef>
              <a:spcAft>
                <a:spcPts val="0"/>
              </a:spcAft>
            </a:pPr>
            <a:r>
              <a:rPr lang="en-US" sz="1000" b="0" i="1" u="none" baseline="0" dirty="0">
                <a:solidFill>
                  <a:schemeClr val="bg1">
                    <a:lumMod val="75000"/>
                  </a:schemeClr>
                </a:solidFill>
              </a:rPr>
              <a:t>Source: NETL</a:t>
            </a:r>
          </a:p>
        </p:txBody>
      </p:sp>
    </p:spTree>
    <p:extLst>
      <p:ext uri="{BB962C8B-B14F-4D97-AF65-F5344CB8AC3E}">
        <p14:creationId xmlns:p14="http://schemas.microsoft.com/office/powerpoint/2010/main" val="32536286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1422D30-701B-89B6-EC3D-976EDB055591}"/>
              </a:ext>
            </a:extLst>
          </p:cNvPr>
          <p:cNvSpPr>
            <a:spLocks noGrp="1"/>
          </p:cNvSpPr>
          <p:nvPr>
            <p:ph idx="1"/>
          </p:nvPr>
        </p:nvSpPr>
        <p:spPr/>
        <p:txBody>
          <a:bodyPr>
            <a:noAutofit/>
          </a:bodyPr>
          <a:lstStyle/>
          <a:p>
            <a:pPr marL="0" marR="0" indent="0">
              <a:spcBef>
                <a:spcPts val="0"/>
              </a:spcBef>
              <a:spcAft>
                <a:spcPts val="0"/>
              </a:spcAft>
              <a:buNone/>
            </a:pPr>
            <a:r>
              <a:rPr lang="en-US" i="1" dirty="0">
                <a:solidFill>
                  <a:srgbClr val="000000"/>
                </a:solidFill>
                <a:effectLst/>
                <a:latin typeface="+mj-lt"/>
                <a:ea typeface="Times New Roman" panose="02020603050405020304" pitchFamily="18" charset="0"/>
                <a:cs typeface="Aptos" panose="020B0004020202020204" pitchFamily="34" charset="0"/>
              </a:rPr>
              <a:t>This project was funded by the United States Department of Energy, National Energy Technology Laboratory, in part, through a site support contract. Neither the United States Government nor any agency thereof, nor any of their employees, nor the support contractor, nor any of their employees, makes any warranty, express or implied, or assumes any legal liability or</a:t>
            </a:r>
            <a:endParaRPr lang="en-US" dirty="0">
              <a:effectLst/>
              <a:latin typeface="+mj-lt"/>
              <a:ea typeface="Aptos" panose="020B0004020202020204" pitchFamily="34" charset="0"/>
              <a:cs typeface="Aptos" panose="020B0004020202020204" pitchFamily="34" charset="0"/>
            </a:endParaRPr>
          </a:p>
          <a:p>
            <a:pPr marL="0" marR="0" indent="0">
              <a:spcBef>
                <a:spcPts val="0"/>
              </a:spcBef>
              <a:spcAft>
                <a:spcPts val="0"/>
              </a:spcAft>
              <a:buNone/>
            </a:pPr>
            <a:r>
              <a:rPr lang="en-US" i="1" dirty="0">
                <a:solidFill>
                  <a:srgbClr val="000000"/>
                </a:solidFill>
                <a:effectLst/>
                <a:latin typeface="+mj-lt"/>
                <a:ea typeface="Times New Roman" panose="02020603050405020304" pitchFamily="18" charset="0"/>
                <a:cs typeface="Aptos" panose="020B0004020202020204" pitchFamily="34" charset="0"/>
              </a:rPr>
              <a:t>responsibility for the accuracy, completeness, or usefulness of any information, apparatus, product, or process disclosed, or represents that its use would not infringe privately owned rights. Reference herein to any specific commercial product, process, or service by trade name,</a:t>
            </a:r>
            <a:endParaRPr lang="en-US" dirty="0">
              <a:effectLst/>
              <a:latin typeface="+mj-lt"/>
              <a:ea typeface="Aptos" panose="020B0004020202020204" pitchFamily="34" charset="0"/>
              <a:cs typeface="Aptos" panose="020B0004020202020204" pitchFamily="34" charset="0"/>
            </a:endParaRPr>
          </a:p>
          <a:p>
            <a:pPr marL="0" marR="0" indent="0">
              <a:spcBef>
                <a:spcPts val="0"/>
              </a:spcBef>
              <a:spcAft>
                <a:spcPts val="0"/>
              </a:spcAft>
              <a:buNone/>
            </a:pPr>
            <a:r>
              <a:rPr lang="en-US" i="1" dirty="0">
                <a:solidFill>
                  <a:srgbClr val="000000"/>
                </a:solidFill>
                <a:effectLst/>
                <a:latin typeface="+mj-lt"/>
                <a:ea typeface="Times New Roman" panose="02020603050405020304" pitchFamily="18" charset="0"/>
                <a:cs typeface="Aptos" panose="020B0004020202020204" pitchFamily="34" charset="0"/>
              </a:rPr>
              <a:t>trademark, manufacturer, or otherwise does not necessarily constitute or imply its endorsement, recommendation, or favoring by the United States Government or any agency thereof. The views and opinions of authors expressed herein do not necessarily state or reflect those of the United</a:t>
            </a:r>
            <a:endParaRPr lang="en-US" dirty="0">
              <a:effectLst/>
              <a:latin typeface="+mj-lt"/>
              <a:ea typeface="Aptos" panose="020B0004020202020204" pitchFamily="34" charset="0"/>
              <a:cs typeface="Aptos" panose="020B0004020202020204" pitchFamily="34" charset="0"/>
            </a:endParaRPr>
          </a:p>
          <a:p>
            <a:pPr marL="0" marR="0" indent="0">
              <a:spcBef>
                <a:spcPts val="0"/>
              </a:spcBef>
              <a:spcAft>
                <a:spcPts val="0"/>
              </a:spcAft>
              <a:buNone/>
            </a:pPr>
            <a:r>
              <a:rPr lang="en-US" i="1" dirty="0">
                <a:solidFill>
                  <a:srgbClr val="000000"/>
                </a:solidFill>
                <a:effectLst/>
                <a:latin typeface="+mj-lt"/>
                <a:ea typeface="Times New Roman" panose="02020603050405020304" pitchFamily="18" charset="0"/>
                <a:cs typeface="Aptos" panose="020B0004020202020204" pitchFamily="34" charset="0"/>
              </a:rPr>
              <a:t>States Government or any agency thereof. </a:t>
            </a:r>
            <a:endParaRPr lang="en-US" dirty="0">
              <a:latin typeface="+mj-lt"/>
            </a:endParaRPr>
          </a:p>
        </p:txBody>
      </p:sp>
      <p:sp>
        <p:nvSpPr>
          <p:cNvPr id="4" name="Title 3">
            <a:extLst>
              <a:ext uri="{FF2B5EF4-FFF2-40B4-BE49-F238E27FC236}">
                <a16:creationId xmlns:a16="http://schemas.microsoft.com/office/drawing/2014/main" id="{1FD61DD4-45F6-EF44-6964-618426582F0B}"/>
              </a:ext>
            </a:extLst>
          </p:cNvPr>
          <p:cNvSpPr>
            <a:spLocks noGrp="1"/>
          </p:cNvSpPr>
          <p:nvPr>
            <p:ph type="title"/>
          </p:nvPr>
        </p:nvSpPr>
        <p:spPr/>
        <p:txBody>
          <a:bodyPr/>
          <a:lstStyle/>
          <a:p>
            <a:r>
              <a:rPr lang="en-US" dirty="0"/>
              <a:t>Disclaimer</a:t>
            </a:r>
          </a:p>
        </p:txBody>
      </p:sp>
      <p:sp>
        <p:nvSpPr>
          <p:cNvPr id="5" name="Slide Number Placeholder 4">
            <a:extLst>
              <a:ext uri="{FF2B5EF4-FFF2-40B4-BE49-F238E27FC236}">
                <a16:creationId xmlns:a16="http://schemas.microsoft.com/office/drawing/2014/main" id="{0B5C0E3E-7BCD-1F61-E51F-2759D2105864}"/>
              </a:ext>
            </a:extLst>
          </p:cNvPr>
          <p:cNvSpPr>
            <a:spLocks noGrp="1"/>
          </p:cNvSpPr>
          <p:nvPr>
            <p:ph type="sldNum" sz="quarter" idx="15"/>
          </p:nvPr>
        </p:nvSpPr>
        <p:spPr/>
        <p:txBody>
          <a:bodyPr/>
          <a:lstStyle/>
          <a:p>
            <a:fld id="{6CBE36CA-A7C6-4838-9ACB-C8D30B8F2C6D}" type="slidenum">
              <a:rPr lang="en-US" smtClean="0"/>
              <a:pPr/>
              <a:t>2</a:t>
            </a:fld>
            <a:endParaRPr lang="en-US" dirty="0"/>
          </a:p>
        </p:txBody>
      </p:sp>
    </p:spTree>
    <p:extLst>
      <p:ext uri="{BB962C8B-B14F-4D97-AF65-F5344CB8AC3E}">
        <p14:creationId xmlns:p14="http://schemas.microsoft.com/office/powerpoint/2010/main" val="265423011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083C371-41E0-990F-FEA9-351217094FE6}"/>
              </a:ext>
            </a:extLst>
          </p:cNvPr>
          <p:cNvSpPr>
            <a:spLocks noGrp="1"/>
          </p:cNvSpPr>
          <p:nvPr>
            <p:ph type="title"/>
          </p:nvPr>
        </p:nvSpPr>
        <p:spPr/>
        <p:txBody>
          <a:bodyPr/>
          <a:lstStyle/>
          <a:p>
            <a:r>
              <a:rPr lang="en-US" dirty="0"/>
              <a:t>Time Slices in MARKAL–TIMES</a:t>
            </a:r>
          </a:p>
        </p:txBody>
      </p:sp>
      <p:graphicFrame>
        <p:nvGraphicFramePr>
          <p:cNvPr id="10" name="Table 9">
            <a:extLst>
              <a:ext uri="{FF2B5EF4-FFF2-40B4-BE49-F238E27FC236}">
                <a16:creationId xmlns:a16="http://schemas.microsoft.com/office/drawing/2014/main" id="{0CBDD1CD-B442-D297-8C6D-D6E307C0DA20}"/>
              </a:ext>
            </a:extLst>
          </p:cNvPr>
          <p:cNvGraphicFramePr>
            <a:graphicFrameLocks noGrp="1"/>
          </p:cNvGraphicFramePr>
          <p:nvPr>
            <p:extLst>
              <p:ext uri="{D42A27DB-BD31-4B8C-83A1-F6EECF244321}">
                <p14:modId xmlns:p14="http://schemas.microsoft.com/office/powerpoint/2010/main" val="999477724"/>
              </p:ext>
            </p:extLst>
          </p:nvPr>
        </p:nvGraphicFramePr>
        <p:xfrm>
          <a:off x="346192" y="1619979"/>
          <a:ext cx="11499616" cy="2489291"/>
        </p:xfrm>
        <a:graphic>
          <a:graphicData uri="http://schemas.openxmlformats.org/drawingml/2006/table">
            <a:tbl>
              <a:tblPr bandRow="1">
                <a:tableStyleId>{7DF18680-E054-41AD-8BC1-D1AEF772440D}</a:tableStyleId>
              </a:tblPr>
              <a:tblGrid>
                <a:gridCol w="1307917">
                  <a:extLst>
                    <a:ext uri="{9D8B030D-6E8A-4147-A177-3AD203B41FA5}">
                      <a16:colId xmlns:a16="http://schemas.microsoft.com/office/drawing/2014/main" val="2893999392"/>
                    </a:ext>
                  </a:extLst>
                </a:gridCol>
                <a:gridCol w="1566987">
                  <a:extLst>
                    <a:ext uri="{9D8B030D-6E8A-4147-A177-3AD203B41FA5}">
                      <a16:colId xmlns:a16="http://schemas.microsoft.com/office/drawing/2014/main" val="3993551860"/>
                    </a:ext>
                  </a:extLst>
                </a:gridCol>
                <a:gridCol w="1437452">
                  <a:extLst>
                    <a:ext uri="{9D8B030D-6E8A-4147-A177-3AD203B41FA5}">
                      <a16:colId xmlns:a16="http://schemas.microsoft.com/office/drawing/2014/main" val="2815450145"/>
                    </a:ext>
                  </a:extLst>
                </a:gridCol>
                <a:gridCol w="1437452">
                  <a:extLst>
                    <a:ext uri="{9D8B030D-6E8A-4147-A177-3AD203B41FA5}">
                      <a16:colId xmlns:a16="http://schemas.microsoft.com/office/drawing/2014/main" val="1676976234"/>
                    </a:ext>
                  </a:extLst>
                </a:gridCol>
                <a:gridCol w="1437452">
                  <a:extLst>
                    <a:ext uri="{9D8B030D-6E8A-4147-A177-3AD203B41FA5}">
                      <a16:colId xmlns:a16="http://schemas.microsoft.com/office/drawing/2014/main" val="2512163305"/>
                    </a:ext>
                  </a:extLst>
                </a:gridCol>
                <a:gridCol w="1437452">
                  <a:extLst>
                    <a:ext uri="{9D8B030D-6E8A-4147-A177-3AD203B41FA5}">
                      <a16:colId xmlns:a16="http://schemas.microsoft.com/office/drawing/2014/main" val="852954324"/>
                    </a:ext>
                  </a:extLst>
                </a:gridCol>
                <a:gridCol w="1437452">
                  <a:extLst>
                    <a:ext uri="{9D8B030D-6E8A-4147-A177-3AD203B41FA5}">
                      <a16:colId xmlns:a16="http://schemas.microsoft.com/office/drawing/2014/main" val="3159464094"/>
                    </a:ext>
                  </a:extLst>
                </a:gridCol>
                <a:gridCol w="1437452">
                  <a:extLst>
                    <a:ext uri="{9D8B030D-6E8A-4147-A177-3AD203B41FA5}">
                      <a16:colId xmlns:a16="http://schemas.microsoft.com/office/drawing/2014/main" val="2200661465"/>
                    </a:ext>
                  </a:extLst>
                </a:gridCol>
              </a:tblGrid>
              <a:tr h="294259">
                <a:tc>
                  <a:txBody>
                    <a:bodyPr/>
                    <a:lstStyle/>
                    <a:p>
                      <a:pPr algn="ctr" fontAlgn="ctr"/>
                      <a:r>
                        <a:rPr lang="en-US" sz="1400" b="1" dirty="0">
                          <a:solidFill>
                            <a:schemeClr val="bg1"/>
                          </a:solidFill>
                          <a:effectLst/>
                        </a:rPr>
                        <a:t>Season</a:t>
                      </a:r>
                      <a:endParaRPr lang="en-US" sz="1400" b="1" dirty="0">
                        <a:solidFill>
                          <a:schemeClr val="bg1"/>
                        </a:solidFill>
                        <a:effectLst/>
                        <a:latin typeface="+mn-lt"/>
                      </a:endParaRPr>
                    </a:p>
                  </a:txBody>
                  <a:tcPr marL="9525" marR="9525" marT="9525" anchor="ctr">
                    <a:solidFill>
                      <a:srgbClr val="00B0D9"/>
                    </a:solidFill>
                  </a:tcPr>
                </a:tc>
                <a:tc>
                  <a:txBody>
                    <a:bodyPr/>
                    <a:lstStyle/>
                    <a:p>
                      <a:pPr algn="ctr" fontAlgn="ctr"/>
                      <a:r>
                        <a:rPr lang="en-US" sz="1400" b="1" dirty="0">
                          <a:solidFill>
                            <a:schemeClr val="bg1"/>
                          </a:solidFill>
                          <a:effectLst/>
                        </a:rPr>
                        <a:t>Months</a:t>
                      </a:r>
                      <a:endParaRPr lang="en-US" sz="1400" b="1" dirty="0">
                        <a:solidFill>
                          <a:schemeClr val="bg1"/>
                        </a:solidFill>
                        <a:effectLst/>
                        <a:latin typeface="+mn-lt"/>
                      </a:endParaRPr>
                    </a:p>
                  </a:txBody>
                  <a:tcPr marL="9525" marR="9525" marT="9525" anchor="ctr">
                    <a:solidFill>
                      <a:srgbClr val="00B0D9"/>
                    </a:solidFill>
                  </a:tcPr>
                </a:tc>
                <a:tc>
                  <a:txBody>
                    <a:bodyPr/>
                    <a:lstStyle/>
                    <a:p>
                      <a:pPr algn="ctr" fontAlgn="ctr"/>
                      <a:r>
                        <a:rPr lang="en-US" sz="1400" b="1" dirty="0">
                          <a:solidFill>
                            <a:schemeClr val="bg1"/>
                          </a:solidFill>
                          <a:effectLst/>
                        </a:rPr>
                        <a:t>Days Annually</a:t>
                      </a:r>
                      <a:endParaRPr lang="en-US" sz="1400" b="1" dirty="0">
                        <a:solidFill>
                          <a:schemeClr val="bg1"/>
                        </a:solidFill>
                        <a:effectLst/>
                        <a:latin typeface="+mn-lt"/>
                      </a:endParaRPr>
                    </a:p>
                  </a:txBody>
                  <a:tcPr marL="9525" marR="9525" marT="9525" anchor="ctr">
                    <a:solidFill>
                      <a:srgbClr val="00B0D9"/>
                    </a:solidFill>
                  </a:tcPr>
                </a:tc>
                <a:tc>
                  <a:txBody>
                    <a:bodyPr/>
                    <a:lstStyle/>
                    <a:p>
                      <a:pPr algn="ctr" fontAlgn="ctr"/>
                      <a:r>
                        <a:rPr lang="en-US" sz="1400" b="1" dirty="0">
                          <a:solidFill>
                            <a:schemeClr val="bg1"/>
                          </a:solidFill>
                          <a:effectLst/>
                        </a:rPr>
                        <a:t>Hours Annually</a:t>
                      </a:r>
                      <a:endParaRPr lang="en-US" sz="1400" b="1" dirty="0">
                        <a:solidFill>
                          <a:schemeClr val="bg1"/>
                        </a:solidFill>
                        <a:effectLst/>
                        <a:latin typeface="+mn-lt"/>
                      </a:endParaRPr>
                    </a:p>
                  </a:txBody>
                  <a:tcPr marL="9525" marR="9525" marT="9525" anchor="ctr">
                    <a:solidFill>
                      <a:srgbClr val="00B0D9"/>
                    </a:solidFill>
                  </a:tcPr>
                </a:tc>
                <a:tc>
                  <a:txBody>
                    <a:bodyPr/>
                    <a:lstStyle/>
                    <a:p>
                      <a:pPr algn="ctr" fontAlgn="ctr"/>
                      <a:r>
                        <a:rPr lang="en-US" sz="1400" b="1" dirty="0">
                          <a:solidFill>
                            <a:schemeClr val="bg1"/>
                          </a:solidFill>
                          <a:effectLst/>
                        </a:rPr>
                        <a:t>Peak</a:t>
                      </a:r>
                      <a:endParaRPr lang="en-US" sz="1400" b="1" dirty="0">
                        <a:solidFill>
                          <a:schemeClr val="bg1"/>
                        </a:solidFill>
                        <a:effectLst/>
                        <a:latin typeface="+mn-lt"/>
                      </a:endParaRPr>
                    </a:p>
                  </a:txBody>
                  <a:tcPr marL="9525" marR="9525" marT="9525" anchor="ctr">
                    <a:solidFill>
                      <a:srgbClr val="00B0D9"/>
                    </a:solidFill>
                  </a:tcPr>
                </a:tc>
                <a:tc>
                  <a:txBody>
                    <a:bodyPr/>
                    <a:lstStyle/>
                    <a:p>
                      <a:pPr algn="ctr" fontAlgn="ctr"/>
                      <a:r>
                        <a:rPr lang="en-US" sz="1400" b="1" dirty="0">
                          <a:solidFill>
                            <a:schemeClr val="bg1"/>
                          </a:solidFill>
                          <a:effectLst/>
                        </a:rPr>
                        <a:t>Night</a:t>
                      </a:r>
                      <a:endParaRPr lang="en-US" sz="1400" b="1" dirty="0">
                        <a:solidFill>
                          <a:schemeClr val="bg1"/>
                        </a:solidFill>
                        <a:effectLst/>
                        <a:latin typeface="+mn-lt"/>
                      </a:endParaRPr>
                    </a:p>
                  </a:txBody>
                  <a:tcPr marL="9525" marR="9525" marT="9525" anchor="ctr">
                    <a:solidFill>
                      <a:srgbClr val="00B0D9"/>
                    </a:solidFill>
                  </a:tcPr>
                </a:tc>
                <a:tc>
                  <a:txBody>
                    <a:bodyPr/>
                    <a:lstStyle/>
                    <a:p>
                      <a:pPr algn="ctr" fontAlgn="ctr"/>
                      <a:r>
                        <a:rPr lang="en-US" sz="1400" b="1" dirty="0">
                          <a:solidFill>
                            <a:schemeClr val="bg1"/>
                          </a:solidFill>
                          <a:effectLst/>
                        </a:rPr>
                        <a:t>Day-AM</a:t>
                      </a:r>
                      <a:endParaRPr lang="en-US" sz="1400" b="1" dirty="0">
                        <a:solidFill>
                          <a:schemeClr val="bg1"/>
                        </a:solidFill>
                        <a:effectLst/>
                        <a:latin typeface="+mn-lt"/>
                      </a:endParaRPr>
                    </a:p>
                  </a:txBody>
                  <a:tcPr marL="9525" marR="9525" marT="9525" anchor="ctr">
                    <a:solidFill>
                      <a:srgbClr val="00B0D9"/>
                    </a:solidFill>
                  </a:tcPr>
                </a:tc>
                <a:tc>
                  <a:txBody>
                    <a:bodyPr/>
                    <a:lstStyle/>
                    <a:p>
                      <a:pPr algn="ctr" fontAlgn="ctr"/>
                      <a:r>
                        <a:rPr lang="en-US" sz="1400" b="1" dirty="0">
                          <a:solidFill>
                            <a:schemeClr val="bg1"/>
                          </a:solidFill>
                          <a:effectLst/>
                        </a:rPr>
                        <a:t>Day-PM</a:t>
                      </a:r>
                      <a:endParaRPr lang="en-US" sz="1400" b="1" dirty="0">
                        <a:solidFill>
                          <a:schemeClr val="bg1"/>
                        </a:solidFill>
                        <a:effectLst/>
                        <a:latin typeface="+mn-lt"/>
                      </a:endParaRPr>
                    </a:p>
                  </a:txBody>
                  <a:tcPr marL="9525" marR="9525" marT="9525" anchor="ctr">
                    <a:solidFill>
                      <a:srgbClr val="00B0D9"/>
                    </a:solidFill>
                  </a:tcPr>
                </a:tc>
                <a:extLst>
                  <a:ext uri="{0D108BD9-81ED-4DB2-BD59-A6C34878D82A}">
                    <a16:rowId xmlns:a16="http://schemas.microsoft.com/office/drawing/2014/main" val="2432563681"/>
                  </a:ext>
                </a:extLst>
              </a:tr>
              <a:tr h="365760">
                <a:tc rowSpan="2">
                  <a:txBody>
                    <a:bodyPr/>
                    <a:lstStyle/>
                    <a:p>
                      <a:pPr algn="ctr" fontAlgn="ctr"/>
                      <a:r>
                        <a:rPr lang="en-US" sz="1400" dirty="0">
                          <a:effectLst/>
                        </a:rPr>
                        <a:t>Intermediate</a:t>
                      </a:r>
                      <a:endParaRPr lang="en-US" sz="1400" dirty="0">
                        <a:effectLst/>
                        <a:latin typeface="+mn-lt"/>
                      </a:endParaRPr>
                    </a:p>
                  </a:txBody>
                  <a:tcPr marL="9525" marR="9525" marT="9525" anchor="ctr">
                    <a:solidFill>
                      <a:srgbClr val="E7F2F8"/>
                    </a:solidFill>
                  </a:tcPr>
                </a:tc>
                <a:tc rowSpan="2">
                  <a:txBody>
                    <a:bodyPr/>
                    <a:lstStyle/>
                    <a:p>
                      <a:pPr algn="ctr" fontAlgn="ctr"/>
                      <a:r>
                        <a:rPr lang="en-US" sz="1400" dirty="0">
                          <a:effectLst/>
                        </a:rPr>
                        <a:t>April, May, October, November</a:t>
                      </a:r>
                      <a:endParaRPr lang="en-US" sz="1400" dirty="0">
                        <a:effectLst/>
                        <a:latin typeface="+mn-lt"/>
                      </a:endParaRPr>
                    </a:p>
                  </a:txBody>
                  <a:tcPr marL="9525" marR="9525" marT="9525" anchor="ctr">
                    <a:solidFill>
                      <a:srgbClr val="E7F2F8"/>
                    </a:solidFill>
                  </a:tcPr>
                </a:tc>
                <a:tc rowSpan="2">
                  <a:txBody>
                    <a:bodyPr/>
                    <a:lstStyle/>
                    <a:p>
                      <a:pPr algn="ctr" fontAlgn="ctr"/>
                      <a:r>
                        <a:rPr lang="en-US" sz="1400" dirty="0">
                          <a:effectLst/>
                        </a:rPr>
                        <a:t>122</a:t>
                      </a:r>
                      <a:endParaRPr lang="en-US" sz="1400" dirty="0">
                        <a:effectLst/>
                        <a:latin typeface="+mn-lt"/>
                      </a:endParaRPr>
                    </a:p>
                  </a:txBody>
                  <a:tcPr marL="9525" marR="9525" marT="9525" anchor="ctr">
                    <a:solidFill>
                      <a:srgbClr val="E7F2F8"/>
                    </a:solidFill>
                  </a:tcPr>
                </a:tc>
                <a:tc rowSpan="2">
                  <a:txBody>
                    <a:bodyPr/>
                    <a:lstStyle/>
                    <a:p>
                      <a:pPr algn="ctr" fontAlgn="ctr"/>
                      <a:r>
                        <a:rPr lang="en-US" sz="1400" dirty="0">
                          <a:effectLst/>
                        </a:rPr>
                        <a:t>2928</a:t>
                      </a:r>
                      <a:endParaRPr lang="en-US" sz="1400" dirty="0">
                        <a:effectLst/>
                        <a:latin typeface="+mn-lt"/>
                      </a:endParaRPr>
                    </a:p>
                  </a:txBody>
                  <a:tcPr marL="9525" marR="9525" marT="9525" anchor="ctr">
                    <a:solidFill>
                      <a:srgbClr val="E7F2F8"/>
                    </a:solidFill>
                  </a:tcPr>
                </a:tc>
                <a:tc>
                  <a:txBody>
                    <a:bodyPr/>
                    <a:lstStyle/>
                    <a:p>
                      <a:pPr algn="ctr" fontAlgn="ctr"/>
                      <a:r>
                        <a:rPr lang="en-US" sz="1400" dirty="0">
                          <a:effectLst/>
                        </a:rPr>
                        <a:t>0.96% of 2928 </a:t>
                      </a:r>
                      <a:endParaRPr lang="en-US" sz="1400" dirty="0">
                        <a:effectLst/>
                        <a:latin typeface="+mn-lt"/>
                      </a:endParaRPr>
                    </a:p>
                  </a:txBody>
                  <a:tcPr marL="9525" marR="9525" marT="9525" anchor="ctr">
                    <a:solidFill>
                      <a:srgbClr val="E7F2F8"/>
                    </a:solidFill>
                  </a:tcPr>
                </a:tc>
                <a:tc>
                  <a:txBody>
                    <a:bodyPr/>
                    <a:lstStyle/>
                    <a:p>
                      <a:pPr algn="ctr" fontAlgn="ctr"/>
                      <a:r>
                        <a:rPr lang="en-US" sz="1400" b="1" dirty="0">
                          <a:effectLst/>
                        </a:rPr>
                        <a:t>20:00–06:00</a:t>
                      </a:r>
                      <a:endParaRPr lang="en-US" sz="1400" b="1" dirty="0">
                        <a:effectLst/>
                        <a:latin typeface="+mn-lt"/>
                      </a:endParaRPr>
                    </a:p>
                  </a:txBody>
                  <a:tcPr marL="9525" marR="9525" marT="9525" anchor="ctr">
                    <a:solidFill>
                      <a:srgbClr val="E7F2F8"/>
                    </a:solidFill>
                  </a:tcPr>
                </a:tc>
                <a:tc>
                  <a:txBody>
                    <a:bodyPr/>
                    <a:lstStyle/>
                    <a:p>
                      <a:pPr algn="ctr" fontAlgn="ctr"/>
                      <a:r>
                        <a:rPr lang="en-US" sz="1400" b="1" dirty="0">
                          <a:effectLst/>
                        </a:rPr>
                        <a:t>06:00–12:00</a:t>
                      </a:r>
                      <a:endParaRPr lang="en-US" sz="1400" dirty="0">
                        <a:latin typeface="+mn-lt"/>
                      </a:endParaRPr>
                    </a:p>
                  </a:txBody>
                  <a:tcPr marL="9525" marR="9525" marT="9525" anchor="ctr">
                    <a:solidFill>
                      <a:srgbClr val="E7F2F8"/>
                    </a:solidFill>
                  </a:tcPr>
                </a:tc>
                <a:tc>
                  <a:txBody>
                    <a:bodyPr/>
                    <a:lstStyle/>
                    <a:p>
                      <a:pPr algn="ctr" fontAlgn="ctr"/>
                      <a:r>
                        <a:rPr lang="en-US" sz="1400" b="1" dirty="0">
                          <a:effectLst/>
                        </a:rPr>
                        <a:t>12:00–20:00</a:t>
                      </a:r>
                      <a:endParaRPr lang="en-US" sz="1400" b="1" dirty="0">
                        <a:effectLst/>
                        <a:latin typeface="+mn-lt"/>
                      </a:endParaRPr>
                    </a:p>
                  </a:txBody>
                  <a:tcPr marL="9525" marR="9525" marT="9525" anchor="ctr">
                    <a:solidFill>
                      <a:srgbClr val="E7F2F8"/>
                    </a:solidFill>
                  </a:tcPr>
                </a:tc>
                <a:extLst>
                  <a:ext uri="{0D108BD9-81ED-4DB2-BD59-A6C34878D82A}">
                    <a16:rowId xmlns:a16="http://schemas.microsoft.com/office/drawing/2014/main" val="4265183570"/>
                  </a:ext>
                </a:extLst>
              </a:tr>
              <a:tr h="366232">
                <a:tc vMerge="1">
                  <a:txBody>
                    <a:bodyPr/>
                    <a:lstStyle/>
                    <a:p>
                      <a:pPr algn="ctr" fontAlgn="ctr"/>
                      <a:endParaRPr lang="en-US" sz="1100">
                        <a:effectLst/>
                        <a:latin typeface="Calibri" panose="020F0502020204030204" pitchFamily="34" charset="0"/>
                      </a:endParaRPr>
                    </a:p>
                  </a:txBody>
                  <a:tcPr marL="9525" marR="9525" marT="9525" anchor="ctr">
                    <a:lnL>
                      <a:noFill/>
                    </a:lnL>
                    <a:lnR>
                      <a:noFill/>
                    </a:lnR>
                    <a:lnT>
                      <a:noFill/>
                    </a:lnT>
                    <a:lnB>
                      <a:noFill/>
                    </a:lnB>
                    <a:solidFill>
                      <a:srgbClr val="FFFF00"/>
                    </a:solidFill>
                  </a:tcPr>
                </a:tc>
                <a:tc vMerge="1">
                  <a:txBody>
                    <a:bodyPr/>
                    <a:lstStyle/>
                    <a:p>
                      <a:pPr algn="ctr" fontAlgn="ctr"/>
                      <a:endParaRPr lang="en-US" sz="1100">
                        <a:effectLst/>
                        <a:latin typeface="Calibri" panose="020F0502020204030204" pitchFamily="34" charset="0"/>
                      </a:endParaRPr>
                    </a:p>
                  </a:txBody>
                  <a:tcPr marL="9525" marR="9525" marT="9525" anchor="ctr">
                    <a:lnL>
                      <a:noFill/>
                    </a:lnL>
                    <a:lnR>
                      <a:noFill/>
                    </a:lnR>
                    <a:lnT>
                      <a:noFill/>
                    </a:lnT>
                    <a:lnB>
                      <a:noFill/>
                    </a:lnB>
                    <a:solidFill>
                      <a:srgbClr val="FFFF00"/>
                    </a:solidFill>
                  </a:tcPr>
                </a:tc>
                <a:tc vMerge="1">
                  <a:txBody>
                    <a:bodyPr/>
                    <a:lstStyle/>
                    <a:p>
                      <a:pPr algn="ctr" fontAlgn="ctr"/>
                      <a:endParaRPr lang="en-US" sz="1100">
                        <a:effectLst/>
                        <a:latin typeface="Calibri" panose="020F0502020204030204" pitchFamily="34" charset="0"/>
                      </a:endParaRPr>
                    </a:p>
                  </a:txBody>
                  <a:tcPr marL="9525" marR="9525" marT="9525" anchor="ctr">
                    <a:lnL>
                      <a:noFill/>
                    </a:lnL>
                    <a:lnR>
                      <a:noFill/>
                    </a:lnR>
                    <a:lnT>
                      <a:noFill/>
                    </a:lnT>
                    <a:lnB>
                      <a:noFill/>
                    </a:lnB>
                    <a:solidFill>
                      <a:srgbClr val="FFFF00"/>
                    </a:solidFill>
                  </a:tcPr>
                </a:tc>
                <a:tc vMerge="1">
                  <a:txBody>
                    <a:bodyPr/>
                    <a:lstStyle/>
                    <a:p>
                      <a:pPr algn="ctr" fontAlgn="ctr"/>
                      <a:endParaRPr lang="en-US" sz="1100">
                        <a:effectLst/>
                        <a:latin typeface="Calibri" panose="020F0502020204030204" pitchFamily="34" charset="0"/>
                      </a:endParaRPr>
                    </a:p>
                  </a:txBody>
                  <a:tcPr marL="9525" marR="9525" marT="9525" anchor="ctr">
                    <a:lnL>
                      <a:noFill/>
                    </a:lnL>
                    <a:lnR>
                      <a:noFill/>
                    </a:lnR>
                    <a:lnT>
                      <a:noFill/>
                    </a:lnT>
                    <a:lnB>
                      <a:noFill/>
                    </a:lnB>
                    <a:solidFill>
                      <a:srgbClr val="FFFF00"/>
                    </a:solidFill>
                  </a:tcPr>
                </a:tc>
                <a:tc>
                  <a:txBody>
                    <a:bodyPr/>
                    <a:lstStyle/>
                    <a:p>
                      <a:pPr lvl="0" algn="ctr">
                        <a:lnSpc>
                          <a:spcPct val="100000"/>
                        </a:lnSpc>
                        <a:spcBef>
                          <a:spcPts val="0"/>
                        </a:spcBef>
                        <a:spcAft>
                          <a:spcPts val="0"/>
                        </a:spcAft>
                        <a:buNone/>
                      </a:pPr>
                      <a:r>
                        <a:rPr lang="en-US" sz="1400" b="0" u="none" strike="noStrike" noProof="0" dirty="0">
                          <a:solidFill>
                            <a:srgbClr val="000000"/>
                          </a:solidFill>
                          <a:effectLst/>
                        </a:rPr>
                        <a:t>(28 hours)</a:t>
                      </a:r>
                      <a:endParaRPr lang="en-US" sz="1400" b="0" i="0" u="none" strike="noStrike" noProof="0" dirty="0">
                        <a:solidFill>
                          <a:srgbClr val="000000"/>
                        </a:solidFill>
                        <a:effectLst/>
                        <a:latin typeface="+mn-lt"/>
                      </a:endParaRPr>
                    </a:p>
                  </a:txBody>
                  <a:tcPr marL="9525" marR="9525" marT="9525" anchor="ctr">
                    <a:solidFill>
                      <a:srgbClr val="CBE4F1"/>
                    </a:solidFill>
                  </a:tcPr>
                </a:tc>
                <a:tc>
                  <a:txBody>
                    <a:bodyPr/>
                    <a:lstStyle/>
                    <a:p>
                      <a:pPr lvl="0" algn="ctr">
                        <a:buNone/>
                      </a:pPr>
                      <a:r>
                        <a:rPr lang="en-US" sz="1400" b="1" dirty="0">
                          <a:effectLst/>
                        </a:rPr>
                        <a:t>10 hours</a:t>
                      </a:r>
                      <a:endParaRPr lang="en-US" sz="1400" dirty="0">
                        <a:latin typeface="+mn-lt"/>
                      </a:endParaRPr>
                    </a:p>
                  </a:txBody>
                  <a:tcPr marL="9524" marR="9524" marT="9524" anchor="ctr">
                    <a:solidFill>
                      <a:srgbClr val="CBE4F1"/>
                    </a:solidFill>
                  </a:tcPr>
                </a:tc>
                <a:tc>
                  <a:txBody>
                    <a:bodyPr/>
                    <a:lstStyle/>
                    <a:p>
                      <a:pPr lvl="0" algn="ctr">
                        <a:buNone/>
                      </a:pPr>
                      <a:r>
                        <a:rPr lang="en-US" sz="1400" b="1" dirty="0">
                          <a:effectLst/>
                        </a:rPr>
                        <a:t>6 hours</a:t>
                      </a:r>
                      <a:endParaRPr lang="en-US" sz="1400" dirty="0">
                        <a:latin typeface="+mn-lt"/>
                      </a:endParaRPr>
                    </a:p>
                  </a:txBody>
                  <a:tcPr marL="9524" marR="9524" marT="9524" anchor="ctr">
                    <a:solidFill>
                      <a:srgbClr val="CBE4F1"/>
                    </a:solidFill>
                  </a:tcPr>
                </a:tc>
                <a:tc>
                  <a:txBody>
                    <a:bodyPr/>
                    <a:lstStyle/>
                    <a:p>
                      <a:pPr lvl="0" algn="ctr">
                        <a:buNone/>
                      </a:pPr>
                      <a:r>
                        <a:rPr lang="en-US" sz="1400" b="1" dirty="0">
                          <a:effectLst/>
                        </a:rPr>
                        <a:t>8 hours</a:t>
                      </a:r>
                      <a:endParaRPr lang="en-US" sz="1400" dirty="0">
                        <a:latin typeface="+mn-lt"/>
                      </a:endParaRPr>
                    </a:p>
                  </a:txBody>
                  <a:tcPr marL="9524" marR="9524" marT="9524" anchor="ctr">
                    <a:solidFill>
                      <a:srgbClr val="CBE4F1"/>
                    </a:solidFill>
                  </a:tcPr>
                </a:tc>
                <a:extLst>
                  <a:ext uri="{0D108BD9-81ED-4DB2-BD59-A6C34878D82A}">
                    <a16:rowId xmlns:a16="http://schemas.microsoft.com/office/drawing/2014/main" val="2240736375"/>
                  </a:ext>
                </a:extLst>
              </a:tr>
              <a:tr h="365760">
                <a:tc rowSpan="2">
                  <a:txBody>
                    <a:bodyPr/>
                    <a:lstStyle/>
                    <a:p>
                      <a:pPr algn="ctr" fontAlgn="ctr"/>
                      <a:r>
                        <a:rPr lang="en-US" sz="1400" dirty="0">
                          <a:effectLst/>
                        </a:rPr>
                        <a:t>Summer</a:t>
                      </a:r>
                      <a:endParaRPr lang="en-US" sz="1400" dirty="0">
                        <a:effectLst/>
                        <a:latin typeface="+mn-lt"/>
                      </a:endParaRPr>
                    </a:p>
                  </a:txBody>
                  <a:tcPr marL="9525" marR="9525" marT="9525" anchor="ctr">
                    <a:solidFill>
                      <a:srgbClr val="CBE4F1"/>
                    </a:solidFill>
                  </a:tcPr>
                </a:tc>
                <a:tc rowSpan="2">
                  <a:txBody>
                    <a:bodyPr/>
                    <a:lstStyle/>
                    <a:p>
                      <a:pPr algn="ctr" fontAlgn="ctr"/>
                      <a:r>
                        <a:rPr lang="en-US" sz="1400" dirty="0">
                          <a:effectLst/>
                        </a:rPr>
                        <a:t>June, July, August, September</a:t>
                      </a:r>
                      <a:endParaRPr lang="en-US" sz="1400" dirty="0">
                        <a:effectLst/>
                        <a:latin typeface="+mn-lt"/>
                      </a:endParaRPr>
                    </a:p>
                  </a:txBody>
                  <a:tcPr marL="9525" marR="9525" marT="9525" anchor="ctr">
                    <a:solidFill>
                      <a:srgbClr val="CBE4F1"/>
                    </a:solidFill>
                  </a:tcPr>
                </a:tc>
                <a:tc rowSpan="2">
                  <a:txBody>
                    <a:bodyPr/>
                    <a:lstStyle/>
                    <a:p>
                      <a:pPr algn="ctr" fontAlgn="ctr"/>
                      <a:r>
                        <a:rPr lang="en-US" sz="1400" dirty="0">
                          <a:effectLst/>
                        </a:rPr>
                        <a:t>122</a:t>
                      </a:r>
                      <a:endParaRPr lang="en-US" sz="1400" dirty="0">
                        <a:effectLst/>
                        <a:latin typeface="+mn-lt"/>
                      </a:endParaRPr>
                    </a:p>
                  </a:txBody>
                  <a:tcPr marL="9525" marR="9525" marT="9525" anchor="ctr">
                    <a:solidFill>
                      <a:srgbClr val="CBE4F1"/>
                    </a:solidFill>
                  </a:tcPr>
                </a:tc>
                <a:tc rowSpan="2">
                  <a:txBody>
                    <a:bodyPr/>
                    <a:lstStyle/>
                    <a:p>
                      <a:pPr algn="ctr" fontAlgn="ctr"/>
                      <a:r>
                        <a:rPr lang="en-US" sz="1400" dirty="0">
                          <a:effectLst/>
                        </a:rPr>
                        <a:t>2928</a:t>
                      </a:r>
                      <a:endParaRPr lang="en-US" sz="1400" dirty="0">
                        <a:effectLst/>
                        <a:latin typeface="+mn-lt"/>
                      </a:endParaRPr>
                    </a:p>
                  </a:txBody>
                  <a:tcPr marL="9525" marR="9525" marT="9525" anchor="ctr">
                    <a:solidFill>
                      <a:srgbClr val="CBE4F1"/>
                    </a:solidFill>
                  </a:tcPr>
                </a:tc>
                <a:tc>
                  <a:txBody>
                    <a:bodyPr/>
                    <a:lstStyle/>
                    <a:p>
                      <a:pPr algn="ctr" fontAlgn="ctr"/>
                      <a:r>
                        <a:rPr lang="en-US" sz="1400" dirty="0">
                          <a:effectLst/>
                        </a:rPr>
                        <a:t>0.80% of 2928 </a:t>
                      </a:r>
                      <a:endParaRPr lang="en-US" sz="1400" dirty="0">
                        <a:effectLst/>
                        <a:latin typeface="+mn-lt"/>
                      </a:endParaRPr>
                    </a:p>
                  </a:txBody>
                  <a:tcPr marL="9525" marR="9525" marT="9525" anchor="ctr">
                    <a:solidFill>
                      <a:srgbClr val="E7F2F8"/>
                    </a:solidFill>
                  </a:tcPr>
                </a:tc>
                <a:tc>
                  <a:txBody>
                    <a:bodyPr/>
                    <a:lstStyle/>
                    <a:p>
                      <a:pPr algn="ctr" fontAlgn="ctr"/>
                      <a:r>
                        <a:rPr lang="en-US" sz="1400" b="1" dirty="0">
                          <a:effectLst/>
                        </a:rPr>
                        <a:t>21:00–05:00</a:t>
                      </a:r>
                      <a:endParaRPr lang="en-US" sz="1400" b="1" dirty="0">
                        <a:effectLst/>
                        <a:latin typeface="+mn-lt"/>
                      </a:endParaRPr>
                    </a:p>
                  </a:txBody>
                  <a:tcPr marL="9525" marR="9525" marT="9525" anchor="ctr">
                    <a:solidFill>
                      <a:srgbClr val="E7F2F8"/>
                    </a:solidFill>
                  </a:tcPr>
                </a:tc>
                <a:tc>
                  <a:txBody>
                    <a:bodyPr/>
                    <a:lstStyle/>
                    <a:p>
                      <a:pPr algn="ctr" fontAlgn="ctr"/>
                      <a:r>
                        <a:rPr lang="en-US" sz="1400" b="1" dirty="0">
                          <a:effectLst/>
                        </a:rPr>
                        <a:t>05:00–12:00</a:t>
                      </a:r>
                      <a:endParaRPr lang="en-US" sz="1400" b="1" dirty="0">
                        <a:effectLst/>
                        <a:latin typeface="+mn-lt"/>
                      </a:endParaRPr>
                    </a:p>
                  </a:txBody>
                  <a:tcPr marL="9525" marR="9525" marT="9525" anchor="ctr">
                    <a:solidFill>
                      <a:srgbClr val="E7F2F8"/>
                    </a:solidFill>
                  </a:tcPr>
                </a:tc>
                <a:tc>
                  <a:txBody>
                    <a:bodyPr/>
                    <a:lstStyle/>
                    <a:p>
                      <a:pPr algn="ctr" fontAlgn="ctr"/>
                      <a:r>
                        <a:rPr lang="en-US" sz="1400" b="1" dirty="0">
                          <a:effectLst/>
                        </a:rPr>
                        <a:t>12:00–21:00</a:t>
                      </a:r>
                      <a:endParaRPr lang="en-US" sz="1400" b="1" dirty="0">
                        <a:effectLst/>
                        <a:latin typeface="+mn-lt"/>
                      </a:endParaRPr>
                    </a:p>
                  </a:txBody>
                  <a:tcPr marL="9525" marR="9525" marT="9525" anchor="ctr">
                    <a:solidFill>
                      <a:srgbClr val="E7F2F8"/>
                    </a:solidFill>
                  </a:tcPr>
                </a:tc>
                <a:extLst>
                  <a:ext uri="{0D108BD9-81ED-4DB2-BD59-A6C34878D82A}">
                    <a16:rowId xmlns:a16="http://schemas.microsoft.com/office/drawing/2014/main" val="2782232491"/>
                  </a:ext>
                </a:extLst>
              </a:tr>
              <a:tr h="365760">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marL="9525" marR="9525" marT="9525" anchor="ctr">
                    <a:lnL>
                      <a:noFill/>
                    </a:lnL>
                    <a:lnR>
                      <a:noFill/>
                    </a:lnR>
                    <a:lnT>
                      <a:noFill/>
                    </a:lnT>
                    <a:lnB>
                      <a:noFill/>
                    </a:lnB>
                    <a:solidFill>
                      <a:srgbClr val="92D050"/>
                    </a:solidFill>
                  </a:tcPr>
                </a:tc>
                <a:tc>
                  <a:txBody>
                    <a:bodyPr/>
                    <a:lstStyle/>
                    <a:p>
                      <a:pPr algn="ctr" fontAlgn="ctr"/>
                      <a:r>
                        <a:rPr lang="en-US" sz="1400" dirty="0">
                          <a:effectLst/>
                        </a:rPr>
                        <a:t>(24 hours)</a:t>
                      </a:r>
                      <a:endParaRPr lang="en-US" sz="1400" dirty="0">
                        <a:effectLst/>
                        <a:latin typeface="+mn-lt"/>
                      </a:endParaRPr>
                    </a:p>
                  </a:txBody>
                  <a:tcPr marL="9525" marR="9525" marT="9525" anchor="ctr">
                    <a:solidFill>
                      <a:srgbClr val="CBE4F1"/>
                    </a:solidFill>
                  </a:tcPr>
                </a:tc>
                <a:tc>
                  <a:txBody>
                    <a:bodyPr/>
                    <a:lstStyle/>
                    <a:p>
                      <a:pPr algn="ctr" fontAlgn="ctr"/>
                      <a:r>
                        <a:rPr lang="en-US" sz="1400" b="1" dirty="0">
                          <a:effectLst/>
                        </a:rPr>
                        <a:t>8 hours</a:t>
                      </a:r>
                      <a:endParaRPr lang="en-US" sz="1400" b="1" dirty="0">
                        <a:effectLst/>
                        <a:latin typeface="+mn-lt"/>
                      </a:endParaRPr>
                    </a:p>
                  </a:txBody>
                  <a:tcPr marL="9525" marR="9525" marT="9525" anchor="ctr">
                    <a:solidFill>
                      <a:srgbClr val="CBE4F1"/>
                    </a:solidFill>
                  </a:tcPr>
                </a:tc>
                <a:tc>
                  <a:txBody>
                    <a:bodyPr/>
                    <a:lstStyle/>
                    <a:p>
                      <a:pPr algn="ctr" fontAlgn="ctr"/>
                      <a:r>
                        <a:rPr lang="en-US" sz="1400" b="1" dirty="0">
                          <a:effectLst/>
                        </a:rPr>
                        <a:t>7 hours</a:t>
                      </a:r>
                      <a:endParaRPr lang="en-US" sz="1400" b="1" dirty="0">
                        <a:effectLst/>
                        <a:latin typeface="+mn-lt"/>
                      </a:endParaRPr>
                    </a:p>
                  </a:txBody>
                  <a:tcPr marL="9525" marR="9525" marT="9525" anchor="ctr">
                    <a:solidFill>
                      <a:srgbClr val="CBE4F1"/>
                    </a:solidFill>
                  </a:tcPr>
                </a:tc>
                <a:tc>
                  <a:txBody>
                    <a:bodyPr/>
                    <a:lstStyle/>
                    <a:p>
                      <a:pPr algn="ctr" fontAlgn="ctr"/>
                      <a:r>
                        <a:rPr lang="en-US" sz="1400" b="1" dirty="0">
                          <a:effectLst/>
                        </a:rPr>
                        <a:t>9 hours</a:t>
                      </a:r>
                      <a:endParaRPr lang="en-US" sz="1400" b="1" dirty="0">
                        <a:effectLst/>
                        <a:latin typeface="+mn-lt"/>
                      </a:endParaRPr>
                    </a:p>
                  </a:txBody>
                  <a:tcPr marL="9525" marR="9525" marT="9525" anchor="ctr">
                    <a:solidFill>
                      <a:srgbClr val="CBE4F1"/>
                    </a:solidFill>
                  </a:tcPr>
                </a:tc>
                <a:extLst>
                  <a:ext uri="{0D108BD9-81ED-4DB2-BD59-A6C34878D82A}">
                    <a16:rowId xmlns:a16="http://schemas.microsoft.com/office/drawing/2014/main" val="2704021422"/>
                  </a:ext>
                </a:extLst>
              </a:tr>
              <a:tr h="365760">
                <a:tc rowSpan="2">
                  <a:txBody>
                    <a:bodyPr/>
                    <a:lstStyle/>
                    <a:p>
                      <a:pPr algn="ctr" fontAlgn="ctr"/>
                      <a:r>
                        <a:rPr lang="en-US" sz="1400" dirty="0">
                          <a:effectLst/>
                        </a:rPr>
                        <a:t>Winter </a:t>
                      </a:r>
                      <a:endParaRPr lang="en-US" sz="1400" dirty="0">
                        <a:effectLst/>
                        <a:latin typeface="+mn-lt"/>
                      </a:endParaRPr>
                    </a:p>
                  </a:txBody>
                  <a:tcPr marL="9525" marR="9525" marT="9525" anchor="ctr">
                    <a:solidFill>
                      <a:srgbClr val="E7F2F8"/>
                    </a:solidFill>
                  </a:tcPr>
                </a:tc>
                <a:tc rowSpan="2">
                  <a:txBody>
                    <a:bodyPr/>
                    <a:lstStyle/>
                    <a:p>
                      <a:pPr algn="ctr" fontAlgn="ctr"/>
                      <a:r>
                        <a:rPr lang="en-US" sz="1400" dirty="0">
                          <a:effectLst/>
                        </a:rPr>
                        <a:t> December, January, February, March</a:t>
                      </a:r>
                      <a:endParaRPr lang="en-US" sz="1400" dirty="0">
                        <a:effectLst/>
                        <a:latin typeface="+mn-lt"/>
                      </a:endParaRPr>
                    </a:p>
                  </a:txBody>
                  <a:tcPr marL="9525" marR="9525" marT="9525" anchor="ctr">
                    <a:solidFill>
                      <a:srgbClr val="E7F2F8"/>
                    </a:solidFill>
                  </a:tcPr>
                </a:tc>
                <a:tc rowSpan="2">
                  <a:txBody>
                    <a:bodyPr/>
                    <a:lstStyle/>
                    <a:p>
                      <a:pPr algn="ctr" fontAlgn="ctr"/>
                      <a:r>
                        <a:rPr lang="en-US" sz="1400" dirty="0">
                          <a:effectLst/>
                        </a:rPr>
                        <a:t>121</a:t>
                      </a:r>
                      <a:endParaRPr lang="en-US" sz="1400" dirty="0">
                        <a:effectLst/>
                        <a:latin typeface="+mn-lt"/>
                      </a:endParaRPr>
                    </a:p>
                  </a:txBody>
                  <a:tcPr marL="9525" marR="9525" marT="9525" anchor="ctr">
                    <a:solidFill>
                      <a:srgbClr val="E7F2F8"/>
                    </a:solidFill>
                  </a:tcPr>
                </a:tc>
                <a:tc rowSpan="2">
                  <a:txBody>
                    <a:bodyPr/>
                    <a:lstStyle/>
                    <a:p>
                      <a:pPr algn="ctr" fontAlgn="ctr"/>
                      <a:r>
                        <a:rPr lang="en-US" sz="1400" dirty="0">
                          <a:effectLst/>
                        </a:rPr>
                        <a:t>2904</a:t>
                      </a:r>
                      <a:endParaRPr lang="en-US" sz="1400" dirty="0">
                        <a:effectLst/>
                        <a:latin typeface="+mn-lt"/>
                      </a:endParaRPr>
                    </a:p>
                  </a:txBody>
                  <a:tcPr marL="9525" marR="9525" marT="9525" anchor="ctr">
                    <a:solidFill>
                      <a:srgbClr val="E7F2F8"/>
                    </a:solidFill>
                  </a:tcPr>
                </a:tc>
                <a:tc>
                  <a:txBody>
                    <a:bodyPr/>
                    <a:lstStyle/>
                    <a:p>
                      <a:pPr algn="ctr" fontAlgn="ctr"/>
                      <a:r>
                        <a:rPr lang="en-US" sz="1400" dirty="0">
                          <a:effectLst/>
                        </a:rPr>
                        <a:t>0.97% of 2904</a:t>
                      </a:r>
                      <a:endParaRPr lang="en-US" sz="1400" dirty="0">
                        <a:effectLst/>
                        <a:latin typeface="+mn-lt"/>
                      </a:endParaRPr>
                    </a:p>
                  </a:txBody>
                  <a:tcPr marL="9525" marR="9525" marT="9525" anchor="ctr">
                    <a:solidFill>
                      <a:srgbClr val="E7F2F8"/>
                    </a:solidFill>
                  </a:tcPr>
                </a:tc>
                <a:tc>
                  <a:txBody>
                    <a:bodyPr/>
                    <a:lstStyle/>
                    <a:p>
                      <a:pPr algn="ctr" fontAlgn="ctr"/>
                      <a:r>
                        <a:rPr lang="en-US" sz="1400" b="1" dirty="0">
                          <a:effectLst/>
                        </a:rPr>
                        <a:t>21:00–05:00</a:t>
                      </a:r>
                      <a:endParaRPr lang="en-US" sz="1400" b="1" dirty="0">
                        <a:effectLst/>
                        <a:latin typeface="+mn-lt"/>
                      </a:endParaRPr>
                    </a:p>
                  </a:txBody>
                  <a:tcPr marL="9525" marR="9525" marT="9525" anchor="ctr">
                    <a:solidFill>
                      <a:srgbClr val="E7F2F8"/>
                    </a:solidFill>
                  </a:tcPr>
                </a:tc>
                <a:tc>
                  <a:txBody>
                    <a:bodyPr/>
                    <a:lstStyle/>
                    <a:p>
                      <a:pPr algn="ctr" fontAlgn="ctr"/>
                      <a:r>
                        <a:rPr lang="en-US" sz="1400" b="1" dirty="0">
                          <a:effectLst/>
                        </a:rPr>
                        <a:t>05:00–12:00</a:t>
                      </a:r>
                      <a:endParaRPr lang="en-US" sz="1400" b="1" dirty="0">
                        <a:effectLst/>
                        <a:latin typeface="+mn-lt"/>
                      </a:endParaRPr>
                    </a:p>
                  </a:txBody>
                  <a:tcPr marL="9525" marR="9525" marT="9525" anchor="ctr">
                    <a:solidFill>
                      <a:srgbClr val="E7F2F8"/>
                    </a:solidFill>
                  </a:tcPr>
                </a:tc>
                <a:tc>
                  <a:txBody>
                    <a:bodyPr/>
                    <a:lstStyle/>
                    <a:p>
                      <a:pPr algn="ctr" fontAlgn="ctr"/>
                      <a:r>
                        <a:rPr lang="en-US" sz="1400" b="1" dirty="0">
                          <a:effectLst/>
                        </a:rPr>
                        <a:t>12:00–21:00</a:t>
                      </a:r>
                      <a:endParaRPr lang="en-US" sz="1400" b="1" dirty="0">
                        <a:effectLst/>
                        <a:latin typeface="+mn-lt"/>
                      </a:endParaRPr>
                    </a:p>
                  </a:txBody>
                  <a:tcPr marL="9525" marR="9525" marT="9525" anchor="ctr">
                    <a:solidFill>
                      <a:srgbClr val="E7F2F8"/>
                    </a:solidFill>
                  </a:tcPr>
                </a:tc>
                <a:extLst>
                  <a:ext uri="{0D108BD9-81ED-4DB2-BD59-A6C34878D82A}">
                    <a16:rowId xmlns:a16="http://schemas.microsoft.com/office/drawing/2014/main" val="114656384"/>
                  </a:ext>
                </a:extLst>
              </a:tr>
              <a:tr h="365760">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marL="9525" marR="9525" marT="9525" anchor="ctr">
                    <a:lnL>
                      <a:noFill/>
                    </a:lnL>
                    <a:lnR>
                      <a:noFill/>
                    </a:lnR>
                    <a:lnT>
                      <a:noFill/>
                    </a:lnT>
                    <a:lnB>
                      <a:noFill/>
                    </a:lnB>
                    <a:solidFill>
                      <a:srgbClr val="DDEBF7"/>
                    </a:solidFill>
                  </a:tcPr>
                </a:tc>
                <a:tc>
                  <a:txBody>
                    <a:bodyPr/>
                    <a:lstStyle/>
                    <a:p>
                      <a:pPr algn="ctr" fontAlgn="ctr"/>
                      <a:r>
                        <a:rPr lang="en-US" sz="1400" dirty="0">
                          <a:effectLst/>
                        </a:rPr>
                        <a:t>(28 hours)</a:t>
                      </a:r>
                      <a:endParaRPr lang="en-US" sz="1400" dirty="0">
                        <a:effectLst/>
                        <a:latin typeface="+mn-lt"/>
                      </a:endParaRPr>
                    </a:p>
                  </a:txBody>
                  <a:tcPr marL="9525" marR="9525" marT="9525" anchor="ctr">
                    <a:solidFill>
                      <a:srgbClr val="CBE4F1"/>
                    </a:solidFill>
                  </a:tcPr>
                </a:tc>
                <a:tc>
                  <a:txBody>
                    <a:bodyPr/>
                    <a:lstStyle/>
                    <a:p>
                      <a:pPr algn="ctr" fontAlgn="ctr"/>
                      <a:r>
                        <a:rPr lang="en-US" sz="1400" b="1" dirty="0">
                          <a:effectLst/>
                        </a:rPr>
                        <a:t>8 hours</a:t>
                      </a:r>
                      <a:endParaRPr lang="en-US" sz="1400" b="1" dirty="0">
                        <a:effectLst/>
                        <a:latin typeface="+mn-lt"/>
                      </a:endParaRPr>
                    </a:p>
                  </a:txBody>
                  <a:tcPr marL="9525" marR="9525" marT="9525" anchor="ctr">
                    <a:solidFill>
                      <a:srgbClr val="CBE4F1"/>
                    </a:solidFill>
                  </a:tcPr>
                </a:tc>
                <a:tc>
                  <a:txBody>
                    <a:bodyPr/>
                    <a:lstStyle/>
                    <a:p>
                      <a:pPr algn="ctr" fontAlgn="ctr"/>
                      <a:r>
                        <a:rPr lang="en-US" sz="1400" b="1" dirty="0">
                          <a:effectLst/>
                        </a:rPr>
                        <a:t>7 hours</a:t>
                      </a:r>
                      <a:endParaRPr lang="en-US" sz="1400" b="1" dirty="0">
                        <a:effectLst/>
                        <a:latin typeface="+mn-lt"/>
                      </a:endParaRPr>
                    </a:p>
                  </a:txBody>
                  <a:tcPr marL="9525" marR="9525" marT="9525" anchor="ctr">
                    <a:solidFill>
                      <a:srgbClr val="CBE4F1"/>
                    </a:solidFill>
                  </a:tcPr>
                </a:tc>
                <a:tc>
                  <a:txBody>
                    <a:bodyPr/>
                    <a:lstStyle/>
                    <a:p>
                      <a:pPr algn="ctr" fontAlgn="ctr"/>
                      <a:r>
                        <a:rPr lang="en-US" sz="1400" b="1" dirty="0">
                          <a:effectLst/>
                        </a:rPr>
                        <a:t>9 hours</a:t>
                      </a:r>
                      <a:endParaRPr lang="en-US" sz="1400" b="1" dirty="0">
                        <a:effectLst/>
                        <a:latin typeface="+mn-lt"/>
                      </a:endParaRPr>
                    </a:p>
                  </a:txBody>
                  <a:tcPr marL="9525" marR="9525" marT="9525" anchor="ctr">
                    <a:solidFill>
                      <a:srgbClr val="CBE4F1"/>
                    </a:solidFill>
                  </a:tcPr>
                </a:tc>
                <a:extLst>
                  <a:ext uri="{0D108BD9-81ED-4DB2-BD59-A6C34878D82A}">
                    <a16:rowId xmlns:a16="http://schemas.microsoft.com/office/drawing/2014/main" val="4068186308"/>
                  </a:ext>
                </a:extLst>
              </a:tr>
            </a:tbl>
          </a:graphicData>
        </a:graphic>
      </p:graphicFrame>
      <p:sp>
        <p:nvSpPr>
          <p:cNvPr id="13" name="TextBox 12">
            <a:extLst>
              <a:ext uri="{FF2B5EF4-FFF2-40B4-BE49-F238E27FC236}">
                <a16:creationId xmlns:a16="http://schemas.microsoft.com/office/drawing/2014/main" id="{A9196B5D-E246-426D-DD39-FD88C370FE2B}"/>
              </a:ext>
            </a:extLst>
          </p:cNvPr>
          <p:cNvSpPr txBox="1"/>
          <p:nvPr/>
        </p:nvSpPr>
        <p:spPr>
          <a:xfrm>
            <a:off x="502436" y="4632645"/>
            <a:ext cx="11689564" cy="1200329"/>
          </a:xfrm>
          <a:prstGeom prst="rect">
            <a:avLst/>
          </a:prstGeom>
          <a:noFill/>
        </p:spPr>
        <p:txBody>
          <a:bodyPr vert="horz" wrap="square" rtlCol="0">
            <a:spAutoFit/>
          </a:bodyPr>
          <a:lstStyle/>
          <a:p>
            <a:pPr marL="285750" indent="-285750" algn="l" rtl="0" eaLnBrk="1" fontAlgn="auto" hangingPunct="1">
              <a:lnSpc>
                <a:spcPct val="100000"/>
              </a:lnSpc>
              <a:spcBef>
                <a:spcPts val="0"/>
              </a:spcBef>
              <a:spcAft>
                <a:spcPts val="0"/>
              </a:spcAft>
              <a:buFont typeface="Arial" panose="020B0604020202020204" pitchFamily="34" charset="0"/>
              <a:buChar char="•"/>
            </a:pPr>
            <a:r>
              <a:rPr lang="en-US" sz="2400" dirty="0">
                <a:solidFill>
                  <a:srgbClr val="000000"/>
                </a:solidFill>
              </a:rPr>
              <a:t>MARKAL–ANSWER assumes peaks to occur only during Day-AM</a:t>
            </a:r>
          </a:p>
          <a:p>
            <a:pPr marL="285750" indent="-285750" algn="l" rtl="0" eaLnBrk="1" fontAlgn="auto" hangingPunct="1">
              <a:lnSpc>
                <a:spcPct val="100000"/>
              </a:lnSpc>
              <a:spcBef>
                <a:spcPts val="0"/>
              </a:spcBef>
              <a:spcAft>
                <a:spcPts val="0"/>
              </a:spcAft>
              <a:buFont typeface="Arial" panose="020B0604020202020204" pitchFamily="34" charset="0"/>
              <a:buChar char="•"/>
            </a:pPr>
            <a:r>
              <a:rPr lang="en-US" sz="2400" dirty="0">
                <a:solidFill>
                  <a:srgbClr val="000000"/>
                </a:solidFill>
              </a:rPr>
              <a:t>P</a:t>
            </a:r>
            <a:r>
              <a:rPr lang="en-US" sz="2400" b="0" i="0" u="none" baseline="0" dirty="0">
                <a:solidFill>
                  <a:srgbClr val="000000"/>
                </a:solidFill>
              </a:rPr>
              <a:t>eak generation hours are calculated individually for each year and subtracted from Day-AM</a:t>
            </a:r>
          </a:p>
        </p:txBody>
      </p:sp>
      <p:sp>
        <p:nvSpPr>
          <p:cNvPr id="2" name="Slide Number Placeholder 4">
            <a:extLst>
              <a:ext uri="{FF2B5EF4-FFF2-40B4-BE49-F238E27FC236}">
                <a16:creationId xmlns:a16="http://schemas.microsoft.com/office/drawing/2014/main" id="{849466D2-B084-B455-D20A-2565C71ED468}"/>
              </a:ext>
            </a:extLst>
          </p:cNvPr>
          <p:cNvSpPr>
            <a:spLocks noGrp="1"/>
          </p:cNvSpPr>
          <p:nvPr>
            <p:ph type="sldNum" sz="quarter" idx="15"/>
          </p:nvPr>
        </p:nvSpPr>
        <p:spPr>
          <a:xfrm>
            <a:off x="11569565" y="6356350"/>
            <a:ext cx="390625" cy="365125"/>
          </a:xfrm>
        </p:spPr>
        <p:txBody>
          <a:bodyPr/>
          <a:lstStyle/>
          <a:p>
            <a:fld id="{6CBE36CA-A7C6-4838-9ACB-C8D30B8F2C6D}" type="slidenum">
              <a:rPr lang="en-US" smtClean="0"/>
              <a:pPr/>
              <a:t>20</a:t>
            </a:fld>
            <a:endParaRPr lang="en-US" dirty="0"/>
          </a:p>
        </p:txBody>
      </p:sp>
    </p:spTree>
    <p:extLst>
      <p:ext uri="{BB962C8B-B14F-4D97-AF65-F5344CB8AC3E}">
        <p14:creationId xmlns:p14="http://schemas.microsoft.com/office/powerpoint/2010/main" val="428617166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009C900D-F082-7D36-0FA1-D66CC2E7A50D}"/>
              </a:ext>
            </a:extLst>
          </p:cNvPr>
          <p:cNvSpPr>
            <a:spLocks noGrp="1"/>
          </p:cNvSpPr>
          <p:nvPr>
            <p:ph type="subTitle" idx="13"/>
          </p:nvPr>
        </p:nvSpPr>
        <p:spPr/>
        <p:txBody>
          <a:bodyPr/>
          <a:lstStyle/>
          <a:p>
            <a:endParaRPr lang="en-US"/>
          </a:p>
        </p:txBody>
      </p:sp>
      <p:sp>
        <p:nvSpPr>
          <p:cNvPr id="4" name="Title 3">
            <a:extLst>
              <a:ext uri="{FF2B5EF4-FFF2-40B4-BE49-F238E27FC236}">
                <a16:creationId xmlns:a16="http://schemas.microsoft.com/office/drawing/2014/main" id="{7DE7E37F-FE4A-1042-187D-9EF6B935A491}"/>
              </a:ext>
            </a:extLst>
          </p:cNvPr>
          <p:cNvSpPr>
            <a:spLocks noGrp="1"/>
          </p:cNvSpPr>
          <p:nvPr>
            <p:ph type="title"/>
          </p:nvPr>
        </p:nvSpPr>
        <p:spPr/>
        <p:txBody>
          <a:bodyPr/>
          <a:lstStyle/>
          <a:p>
            <a:r>
              <a:rPr lang="en-US" dirty="0"/>
              <a:t>Biggest transmission upgrade (2043)</a:t>
            </a:r>
          </a:p>
        </p:txBody>
      </p:sp>
      <p:sp>
        <p:nvSpPr>
          <p:cNvPr id="5" name="Slide Number Placeholder 4">
            <a:extLst>
              <a:ext uri="{FF2B5EF4-FFF2-40B4-BE49-F238E27FC236}">
                <a16:creationId xmlns:a16="http://schemas.microsoft.com/office/drawing/2014/main" id="{FB082D8A-F5C1-E859-9946-7561363592BF}"/>
              </a:ext>
            </a:extLst>
          </p:cNvPr>
          <p:cNvSpPr>
            <a:spLocks noGrp="1"/>
          </p:cNvSpPr>
          <p:nvPr>
            <p:ph type="sldNum" sz="quarter" idx="15"/>
          </p:nvPr>
        </p:nvSpPr>
        <p:spPr/>
        <p:txBody>
          <a:bodyPr/>
          <a:lstStyle/>
          <a:p>
            <a:fld id="{6CBE36CA-A7C6-4838-9ACB-C8D30B8F2C6D}" type="slidenum">
              <a:rPr lang="en-US" smtClean="0"/>
              <a:pPr/>
              <a:t>21</a:t>
            </a:fld>
            <a:endParaRPr lang="en-US" dirty="0"/>
          </a:p>
        </p:txBody>
      </p:sp>
      <p:graphicFrame>
        <p:nvGraphicFramePr>
          <p:cNvPr id="6" name="Content Placeholder 5">
            <a:extLst>
              <a:ext uri="{FF2B5EF4-FFF2-40B4-BE49-F238E27FC236}">
                <a16:creationId xmlns:a16="http://schemas.microsoft.com/office/drawing/2014/main" id="{943F46C9-6CC0-52D4-542D-473AD5298135}"/>
              </a:ext>
            </a:extLst>
          </p:cNvPr>
          <p:cNvGraphicFramePr>
            <a:graphicFrameLocks noGrp="1"/>
          </p:cNvGraphicFramePr>
          <p:nvPr>
            <p:ph idx="1"/>
            <p:extLst>
              <p:ext uri="{D42A27DB-BD31-4B8C-83A1-F6EECF244321}">
                <p14:modId xmlns:p14="http://schemas.microsoft.com/office/powerpoint/2010/main" val="1296999488"/>
              </p:ext>
            </p:extLst>
          </p:nvPr>
        </p:nvGraphicFramePr>
        <p:xfrm>
          <a:off x="269875" y="1168400"/>
          <a:ext cx="11580921" cy="2292842"/>
        </p:xfrm>
        <a:graphic>
          <a:graphicData uri="http://schemas.openxmlformats.org/drawingml/2006/table">
            <a:tbl>
              <a:tblPr bandRow="1">
                <a:tableStyleId>{7DF18680-E054-41AD-8BC1-D1AEF772440D}</a:tableStyleId>
              </a:tblPr>
              <a:tblGrid>
                <a:gridCol w="1974417">
                  <a:extLst>
                    <a:ext uri="{9D8B030D-6E8A-4147-A177-3AD203B41FA5}">
                      <a16:colId xmlns:a16="http://schemas.microsoft.com/office/drawing/2014/main" val="1482008545"/>
                    </a:ext>
                  </a:extLst>
                </a:gridCol>
                <a:gridCol w="1135831">
                  <a:extLst>
                    <a:ext uri="{9D8B030D-6E8A-4147-A177-3AD203B41FA5}">
                      <a16:colId xmlns:a16="http://schemas.microsoft.com/office/drawing/2014/main" val="1329282877"/>
                    </a:ext>
                  </a:extLst>
                </a:gridCol>
                <a:gridCol w="1239252">
                  <a:extLst>
                    <a:ext uri="{9D8B030D-6E8A-4147-A177-3AD203B41FA5}">
                      <a16:colId xmlns:a16="http://schemas.microsoft.com/office/drawing/2014/main" val="2393243611"/>
                    </a:ext>
                  </a:extLst>
                </a:gridCol>
                <a:gridCol w="1467853">
                  <a:extLst>
                    <a:ext uri="{9D8B030D-6E8A-4147-A177-3AD203B41FA5}">
                      <a16:colId xmlns:a16="http://schemas.microsoft.com/office/drawing/2014/main" val="4217504156"/>
                    </a:ext>
                  </a:extLst>
                </a:gridCol>
                <a:gridCol w="1576137">
                  <a:extLst>
                    <a:ext uri="{9D8B030D-6E8A-4147-A177-3AD203B41FA5}">
                      <a16:colId xmlns:a16="http://schemas.microsoft.com/office/drawing/2014/main" val="344865355"/>
                    </a:ext>
                  </a:extLst>
                </a:gridCol>
                <a:gridCol w="2189747">
                  <a:extLst>
                    <a:ext uri="{9D8B030D-6E8A-4147-A177-3AD203B41FA5}">
                      <a16:colId xmlns:a16="http://schemas.microsoft.com/office/drawing/2014/main" val="2723716188"/>
                    </a:ext>
                  </a:extLst>
                </a:gridCol>
                <a:gridCol w="1997684">
                  <a:extLst>
                    <a:ext uri="{9D8B030D-6E8A-4147-A177-3AD203B41FA5}">
                      <a16:colId xmlns:a16="http://schemas.microsoft.com/office/drawing/2014/main" val="1350305320"/>
                    </a:ext>
                  </a:extLst>
                </a:gridCol>
              </a:tblGrid>
              <a:tr h="464042">
                <a:tc>
                  <a:txBody>
                    <a:bodyPr/>
                    <a:lstStyle/>
                    <a:p>
                      <a:pPr algn="ctr" fontAlgn="t"/>
                      <a:r>
                        <a:rPr lang="en-US" sz="1400" b="1" u="none" strike="noStrike" dirty="0">
                          <a:solidFill>
                            <a:schemeClr val="bg1"/>
                          </a:solidFill>
                          <a:effectLst/>
                        </a:rPr>
                        <a:t>Name</a:t>
                      </a:r>
                      <a:endParaRPr lang="en-US" sz="1400" b="1" i="0" u="none" strike="noStrike" dirty="0">
                        <a:solidFill>
                          <a:schemeClr val="bg1"/>
                        </a:solidFill>
                        <a:effectLst/>
                        <a:latin typeface="Calibri" panose="020F0502020204030204" pitchFamily="34" charset="0"/>
                      </a:endParaRPr>
                    </a:p>
                  </a:txBody>
                  <a:tcPr marL="5947" marR="5947" marT="5947" marB="0" anchor="ctr">
                    <a:solidFill>
                      <a:srgbClr val="00B0F0"/>
                    </a:solidFill>
                  </a:tcPr>
                </a:tc>
                <a:tc>
                  <a:txBody>
                    <a:bodyPr/>
                    <a:lstStyle/>
                    <a:p>
                      <a:pPr algn="ctr" fontAlgn="t"/>
                      <a:r>
                        <a:rPr lang="en-US" sz="1400" b="1" u="none" strike="noStrike" dirty="0">
                          <a:solidFill>
                            <a:schemeClr val="bg1"/>
                          </a:solidFill>
                          <a:effectLst/>
                        </a:rPr>
                        <a:t>StartDate</a:t>
                      </a:r>
                      <a:endParaRPr lang="en-US" sz="1400" b="1" i="0" u="none" strike="noStrike" dirty="0">
                        <a:solidFill>
                          <a:schemeClr val="bg1"/>
                        </a:solidFill>
                        <a:effectLst/>
                        <a:latin typeface="Calibri" panose="020F0502020204030204" pitchFamily="34" charset="0"/>
                      </a:endParaRPr>
                    </a:p>
                  </a:txBody>
                  <a:tcPr marL="5947" marR="5947" marT="5947" marB="0" anchor="ctr">
                    <a:solidFill>
                      <a:srgbClr val="00B0F0"/>
                    </a:solidFill>
                  </a:tcPr>
                </a:tc>
                <a:tc>
                  <a:txBody>
                    <a:bodyPr/>
                    <a:lstStyle/>
                    <a:p>
                      <a:pPr algn="ctr" fontAlgn="t"/>
                      <a:r>
                        <a:rPr lang="en-US" sz="1400" b="1" u="none" strike="noStrike" dirty="0">
                          <a:solidFill>
                            <a:schemeClr val="bg1"/>
                          </a:solidFill>
                          <a:effectLst/>
                        </a:rPr>
                        <a:t>ShortName</a:t>
                      </a:r>
                      <a:endParaRPr lang="en-US" sz="1400" b="1" i="0" u="none" strike="noStrike" dirty="0">
                        <a:solidFill>
                          <a:schemeClr val="bg1"/>
                        </a:solidFill>
                        <a:effectLst/>
                        <a:latin typeface="Calibri" panose="020F0502020204030204" pitchFamily="34" charset="0"/>
                      </a:endParaRPr>
                    </a:p>
                  </a:txBody>
                  <a:tcPr marL="5947" marR="5947" marT="5947" marB="0" anchor="ctr">
                    <a:solidFill>
                      <a:srgbClr val="00B0F0"/>
                    </a:solidFill>
                  </a:tcPr>
                </a:tc>
                <a:tc>
                  <a:txBody>
                    <a:bodyPr/>
                    <a:lstStyle/>
                    <a:p>
                      <a:pPr algn="ctr" fontAlgn="t"/>
                      <a:r>
                        <a:rPr lang="en-US" sz="1400" b="1" u="none" strike="noStrike" dirty="0">
                          <a:solidFill>
                            <a:schemeClr val="bg1"/>
                          </a:solidFill>
                          <a:effectLst/>
                        </a:rPr>
                        <a:t>FwdEnergyLimit (MW)</a:t>
                      </a:r>
                      <a:endParaRPr lang="en-US" sz="1400" b="1" i="0" u="none" strike="noStrike" dirty="0">
                        <a:solidFill>
                          <a:schemeClr val="bg1"/>
                        </a:solidFill>
                        <a:effectLst/>
                        <a:latin typeface="Calibri" panose="020F0502020204030204" pitchFamily="34" charset="0"/>
                      </a:endParaRPr>
                    </a:p>
                  </a:txBody>
                  <a:tcPr marL="5947" marR="5947" marT="5947" marB="0" anchor="ctr">
                    <a:solidFill>
                      <a:srgbClr val="00B0F0"/>
                    </a:solidFill>
                  </a:tcPr>
                </a:tc>
                <a:tc>
                  <a:txBody>
                    <a:bodyPr/>
                    <a:lstStyle/>
                    <a:p>
                      <a:pPr algn="ctr" fontAlgn="t"/>
                      <a:r>
                        <a:rPr lang="en-US" sz="1400" b="1" u="none" strike="noStrike" dirty="0">
                          <a:solidFill>
                            <a:schemeClr val="bg1"/>
                          </a:solidFill>
                          <a:effectLst/>
                        </a:rPr>
                        <a:t>BackEnergyLimit </a:t>
                      </a:r>
                      <a:br>
                        <a:rPr lang="en-US" sz="1400" b="1" u="none" strike="noStrike" dirty="0">
                          <a:solidFill>
                            <a:schemeClr val="bg1"/>
                          </a:solidFill>
                          <a:effectLst/>
                        </a:rPr>
                      </a:br>
                      <a:r>
                        <a:rPr lang="en-US" sz="1400" b="1" u="none" strike="noStrike" dirty="0">
                          <a:solidFill>
                            <a:schemeClr val="bg1"/>
                          </a:solidFill>
                          <a:effectLst/>
                        </a:rPr>
                        <a:t>(MW)</a:t>
                      </a:r>
                      <a:endParaRPr lang="en-US" sz="1400" b="1" i="0" u="none" strike="noStrike" dirty="0">
                        <a:solidFill>
                          <a:schemeClr val="bg1"/>
                        </a:solidFill>
                        <a:effectLst/>
                        <a:latin typeface="Calibri" panose="020F0502020204030204" pitchFamily="34" charset="0"/>
                      </a:endParaRPr>
                    </a:p>
                  </a:txBody>
                  <a:tcPr marL="5947" marR="5947" marT="5947" marB="0" anchor="ctr">
                    <a:solidFill>
                      <a:srgbClr val="00B0F0"/>
                    </a:solidFill>
                  </a:tcPr>
                </a:tc>
                <a:tc>
                  <a:txBody>
                    <a:bodyPr/>
                    <a:lstStyle/>
                    <a:p>
                      <a:pPr algn="ctr" fontAlgn="t"/>
                      <a:r>
                        <a:rPr lang="en-US" sz="1400" b="1" u="none" strike="noStrike" dirty="0">
                          <a:solidFill>
                            <a:schemeClr val="bg1"/>
                          </a:solidFill>
                          <a:effectLst/>
                        </a:rPr>
                        <a:t>FwdEnergyLimitPrevIter (MW)</a:t>
                      </a:r>
                      <a:endParaRPr lang="en-US" sz="1400" b="1" i="0" u="none" strike="noStrike" dirty="0">
                        <a:solidFill>
                          <a:schemeClr val="bg1"/>
                        </a:solidFill>
                        <a:effectLst/>
                        <a:latin typeface="Calibri" panose="020F0502020204030204" pitchFamily="34" charset="0"/>
                      </a:endParaRPr>
                    </a:p>
                  </a:txBody>
                  <a:tcPr marL="5947" marR="5947" marT="5947" marB="0" anchor="ctr">
                    <a:solidFill>
                      <a:srgbClr val="00B0F0"/>
                    </a:solidFill>
                  </a:tcPr>
                </a:tc>
                <a:tc>
                  <a:txBody>
                    <a:bodyPr/>
                    <a:lstStyle/>
                    <a:p>
                      <a:pPr algn="ctr" fontAlgn="t"/>
                      <a:r>
                        <a:rPr lang="en-US" sz="1400" b="1" u="none" strike="noStrike" dirty="0">
                          <a:solidFill>
                            <a:schemeClr val="bg1"/>
                          </a:solidFill>
                          <a:effectLst/>
                        </a:rPr>
                        <a:t>BckEnergyLimitPrevIter (MW)</a:t>
                      </a:r>
                      <a:endParaRPr lang="en-US" sz="1400" b="1" i="0" u="none" strike="noStrike" dirty="0">
                        <a:solidFill>
                          <a:schemeClr val="bg1"/>
                        </a:solidFill>
                        <a:effectLst/>
                        <a:latin typeface="Calibri" panose="020F0502020204030204" pitchFamily="34" charset="0"/>
                      </a:endParaRPr>
                    </a:p>
                  </a:txBody>
                  <a:tcPr marL="5947" marR="5947" marT="5947" marB="0" anchor="ctr">
                    <a:solidFill>
                      <a:srgbClr val="00B0F0"/>
                    </a:solidFill>
                  </a:tcPr>
                </a:tc>
                <a:extLst>
                  <a:ext uri="{0D108BD9-81ED-4DB2-BD59-A6C34878D82A}">
                    <a16:rowId xmlns:a16="http://schemas.microsoft.com/office/drawing/2014/main" val="1929407233"/>
                  </a:ext>
                </a:extLst>
              </a:tr>
              <a:tr h="457200">
                <a:tc>
                  <a:txBody>
                    <a:bodyPr/>
                    <a:lstStyle/>
                    <a:p>
                      <a:pPr algn="ctr" fontAlgn="b"/>
                      <a:r>
                        <a:rPr lang="en-US" sz="1400" u="none" strike="noStrike" dirty="0">
                          <a:effectLst/>
                        </a:rPr>
                        <a:t>TVA to MISO – Gulf</a:t>
                      </a:r>
                      <a:endParaRPr lang="en-US" sz="1400" b="0" i="0" u="none" strike="noStrike" dirty="0">
                        <a:solidFill>
                          <a:srgbClr val="000000"/>
                        </a:solidFill>
                        <a:effectLst/>
                        <a:latin typeface="Calibri" panose="020F0502020204030204" pitchFamily="34" charset="0"/>
                      </a:endParaRPr>
                    </a:p>
                  </a:txBody>
                  <a:tcPr marL="5947" marR="5947" marT="5947" marB="0" anchor="ctr">
                    <a:solidFill>
                      <a:srgbClr val="E7F2F8"/>
                    </a:solidFill>
                  </a:tcPr>
                </a:tc>
                <a:tc>
                  <a:txBody>
                    <a:bodyPr/>
                    <a:lstStyle/>
                    <a:p>
                      <a:pPr algn="ctr" fontAlgn="b"/>
                      <a:r>
                        <a:rPr lang="en-US" sz="1400" u="none" strike="noStrike" dirty="0">
                          <a:effectLst/>
                        </a:rPr>
                        <a:t>2043-01-01</a:t>
                      </a:r>
                      <a:endParaRPr lang="en-US" sz="1400" b="0" i="0" u="none" strike="noStrike" dirty="0">
                        <a:solidFill>
                          <a:srgbClr val="000000"/>
                        </a:solidFill>
                        <a:effectLst/>
                        <a:latin typeface="Calibri" panose="020F0502020204030204" pitchFamily="34" charset="0"/>
                      </a:endParaRPr>
                    </a:p>
                  </a:txBody>
                  <a:tcPr marL="5947" marR="5947" marT="5947" marB="0" anchor="ctr">
                    <a:solidFill>
                      <a:srgbClr val="E7F2F8"/>
                    </a:solidFill>
                  </a:tcPr>
                </a:tc>
                <a:tc>
                  <a:txBody>
                    <a:bodyPr/>
                    <a:lstStyle/>
                    <a:p>
                      <a:pPr algn="ctr" fontAlgn="b"/>
                      <a:r>
                        <a:rPr lang="en-US" sz="1400" u="none" strike="noStrike" dirty="0">
                          <a:effectLst/>
                        </a:rPr>
                        <a:t>TVAGulf</a:t>
                      </a:r>
                      <a:endParaRPr lang="en-US" sz="1400" b="0" i="0" u="none" strike="noStrike" dirty="0">
                        <a:solidFill>
                          <a:srgbClr val="000000"/>
                        </a:solidFill>
                        <a:effectLst/>
                        <a:latin typeface="Calibri" panose="020F0502020204030204" pitchFamily="34" charset="0"/>
                      </a:endParaRPr>
                    </a:p>
                  </a:txBody>
                  <a:tcPr marL="5947" marR="5947" marT="5947" marB="0" anchor="ctr">
                    <a:solidFill>
                      <a:srgbClr val="E7F2F8"/>
                    </a:solidFill>
                  </a:tcPr>
                </a:tc>
                <a:tc>
                  <a:txBody>
                    <a:bodyPr/>
                    <a:lstStyle/>
                    <a:p>
                      <a:pPr algn="ctr" fontAlgn="b"/>
                      <a:r>
                        <a:rPr lang="en-US" sz="1400" u="none" strike="noStrike" dirty="0">
                          <a:effectLst/>
                        </a:rPr>
                        <a:t>1442</a:t>
                      </a:r>
                      <a:endParaRPr lang="en-US" sz="1400" b="0" i="0" u="none" strike="noStrike" dirty="0">
                        <a:solidFill>
                          <a:srgbClr val="000000"/>
                        </a:solidFill>
                        <a:effectLst/>
                        <a:latin typeface="Calibri" panose="020F0502020204030204" pitchFamily="34" charset="0"/>
                      </a:endParaRPr>
                    </a:p>
                  </a:txBody>
                  <a:tcPr marL="5947" marR="5947" marT="5947" marB="0" anchor="ctr">
                    <a:solidFill>
                      <a:srgbClr val="E7F2F8"/>
                    </a:solidFill>
                  </a:tcPr>
                </a:tc>
                <a:tc>
                  <a:txBody>
                    <a:bodyPr/>
                    <a:lstStyle/>
                    <a:p>
                      <a:pPr algn="ctr" fontAlgn="b"/>
                      <a:r>
                        <a:rPr lang="en-US" sz="1400" b="1" u="none" strike="noStrike" dirty="0">
                          <a:effectLst/>
                        </a:rPr>
                        <a:t>35388</a:t>
                      </a:r>
                      <a:endParaRPr lang="en-US" sz="1400" b="1" i="0" u="none" strike="noStrike" dirty="0">
                        <a:solidFill>
                          <a:srgbClr val="000000"/>
                        </a:solidFill>
                        <a:effectLst/>
                        <a:latin typeface="Calibri" panose="020F0502020204030204" pitchFamily="34" charset="0"/>
                      </a:endParaRPr>
                    </a:p>
                  </a:txBody>
                  <a:tcPr marL="5947" marR="5947" marT="5947" marB="0" anchor="ctr">
                    <a:solidFill>
                      <a:srgbClr val="E7F2F8"/>
                    </a:solidFill>
                  </a:tcPr>
                </a:tc>
                <a:tc>
                  <a:txBody>
                    <a:bodyPr/>
                    <a:lstStyle/>
                    <a:p>
                      <a:pPr algn="ctr" fontAlgn="b"/>
                      <a:r>
                        <a:rPr lang="en-US" sz="1400" u="none" strike="noStrike" dirty="0">
                          <a:effectLst/>
                        </a:rPr>
                        <a:t>1442</a:t>
                      </a:r>
                      <a:endParaRPr lang="en-US" sz="1400" b="0" i="0" u="none" strike="noStrike" dirty="0">
                        <a:solidFill>
                          <a:srgbClr val="000000"/>
                        </a:solidFill>
                        <a:effectLst/>
                        <a:latin typeface="Calibri" panose="020F0502020204030204" pitchFamily="34" charset="0"/>
                      </a:endParaRPr>
                    </a:p>
                  </a:txBody>
                  <a:tcPr marL="5947" marR="5947" marT="5947" marB="0" anchor="ctr">
                    <a:solidFill>
                      <a:srgbClr val="E7F2F8"/>
                    </a:solidFill>
                  </a:tcPr>
                </a:tc>
                <a:tc>
                  <a:txBody>
                    <a:bodyPr/>
                    <a:lstStyle/>
                    <a:p>
                      <a:pPr algn="ctr" fontAlgn="b"/>
                      <a:r>
                        <a:rPr lang="en-US" sz="1400" b="1" u="none" strike="noStrike" dirty="0">
                          <a:effectLst/>
                        </a:rPr>
                        <a:t>20893</a:t>
                      </a:r>
                      <a:endParaRPr lang="en-US" sz="1400" b="1" i="0" u="none" strike="noStrike" dirty="0">
                        <a:solidFill>
                          <a:srgbClr val="000000"/>
                        </a:solidFill>
                        <a:effectLst/>
                        <a:latin typeface="Calibri" panose="020F0502020204030204" pitchFamily="34" charset="0"/>
                      </a:endParaRPr>
                    </a:p>
                  </a:txBody>
                  <a:tcPr marL="5947" marR="5947" marT="5947" marB="0" anchor="ctr">
                    <a:solidFill>
                      <a:srgbClr val="E7F2F8"/>
                    </a:solidFill>
                  </a:tcPr>
                </a:tc>
                <a:extLst>
                  <a:ext uri="{0D108BD9-81ED-4DB2-BD59-A6C34878D82A}">
                    <a16:rowId xmlns:a16="http://schemas.microsoft.com/office/drawing/2014/main" val="2129061973"/>
                  </a:ext>
                </a:extLst>
              </a:tr>
              <a:tr h="457200">
                <a:tc>
                  <a:txBody>
                    <a:bodyPr/>
                    <a:lstStyle/>
                    <a:p>
                      <a:pPr algn="ctr" fontAlgn="b"/>
                      <a:r>
                        <a:rPr lang="fi-FI" sz="1400" u="none" strike="noStrike" dirty="0">
                          <a:effectLst/>
                        </a:rPr>
                        <a:t>MISO – Arkansas to MISO – Gulf</a:t>
                      </a:r>
                      <a:endParaRPr lang="fi-FI" sz="1400" b="0" i="0" u="none" strike="noStrike" dirty="0">
                        <a:solidFill>
                          <a:srgbClr val="000000"/>
                        </a:solidFill>
                        <a:effectLst/>
                        <a:latin typeface="Calibri" panose="020F0502020204030204" pitchFamily="34" charset="0"/>
                      </a:endParaRPr>
                    </a:p>
                  </a:txBody>
                  <a:tcPr marL="5947" marR="5947" marT="5947" marB="0" anchor="ctr">
                    <a:solidFill>
                      <a:srgbClr val="CBE4F1"/>
                    </a:solidFill>
                  </a:tcPr>
                </a:tc>
                <a:tc>
                  <a:txBody>
                    <a:bodyPr/>
                    <a:lstStyle/>
                    <a:p>
                      <a:pPr algn="ctr" fontAlgn="b"/>
                      <a:r>
                        <a:rPr lang="en-US" sz="1400" u="none" strike="noStrike" dirty="0">
                          <a:effectLst/>
                        </a:rPr>
                        <a:t>2043-01-01 </a:t>
                      </a:r>
                      <a:endParaRPr lang="en-US" sz="1400" b="0" i="0" u="none" strike="noStrike" dirty="0">
                        <a:solidFill>
                          <a:srgbClr val="000000"/>
                        </a:solidFill>
                        <a:effectLst/>
                        <a:latin typeface="Calibri" panose="020F0502020204030204" pitchFamily="34" charset="0"/>
                      </a:endParaRPr>
                    </a:p>
                  </a:txBody>
                  <a:tcPr marL="5947" marR="5947" marT="5947" marB="0" anchor="ctr">
                    <a:solidFill>
                      <a:srgbClr val="CBE4F1"/>
                    </a:solidFill>
                  </a:tcPr>
                </a:tc>
                <a:tc>
                  <a:txBody>
                    <a:bodyPr/>
                    <a:lstStyle/>
                    <a:p>
                      <a:pPr algn="ctr" fontAlgn="b"/>
                      <a:r>
                        <a:rPr lang="en-US" sz="1400" u="none" strike="noStrike" dirty="0">
                          <a:effectLst/>
                        </a:rPr>
                        <a:t>ArkGulf</a:t>
                      </a:r>
                      <a:endParaRPr lang="en-US" sz="1400" b="0" i="0" u="none" strike="noStrike" dirty="0">
                        <a:solidFill>
                          <a:srgbClr val="000000"/>
                        </a:solidFill>
                        <a:effectLst/>
                        <a:latin typeface="Calibri" panose="020F0502020204030204" pitchFamily="34" charset="0"/>
                      </a:endParaRPr>
                    </a:p>
                  </a:txBody>
                  <a:tcPr marL="5947" marR="5947" marT="5947" marB="0" anchor="ctr">
                    <a:solidFill>
                      <a:srgbClr val="CBE4F1"/>
                    </a:solidFill>
                  </a:tcPr>
                </a:tc>
                <a:tc>
                  <a:txBody>
                    <a:bodyPr/>
                    <a:lstStyle/>
                    <a:p>
                      <a:pPr algn="ctr" fontAlgn="b"/>
                      <a:r>
                        <a:rPr lang="en-US" sz="1400" u="none" strike="noStrike" dirty="0">
                          <a:effectLst/>
                        </a:rPr>
                        <a:t>1732</a:t>
                      </a:r>
                      <a:endParaRPr lang="en-US" sz="1400" b="0" i="0" u="none" strike="noStrike" dirty="0">
                        <a:solidFill>
                          <a:srgbClr val="000000"/>
                        </a:solidFill>
                        <a:effectLst/>
                        <a:latin typeface="Calibri" panose="020F0502020204030204" pitchFamily="34" charset="0"/>
                      </a:endParaRPr>
                    </a:p>
                  </a:txBody>
                  <a:tcPr marL="5947" marR="5947" marT="5947" marB="0" anchor="ctr">
                    <a:solidFill>
                      <a:srgbClr val="CBE4F1"/>
                    </a:solidFill>
                  </a:tcPr>
                </a:tc>
                <a:tc>
                  <a:txBody>
                    <a:bodyPr/>
                    <a:lstStyle/>
                    <a:p>
                      <a:pPr algn="ctr" fontAlgn="b"/>
                      <a:r>
                        <a:rPr lang="en-US" sz="1400" b="1" u="none" strike="noStrike" dirty="0">
                          <a:effectLst/>
                        </a:rPr>
                        <a:t>36135</a:t>
                      </a:r>
                      <a:endParaRPr lang="en-US" sz="1400" b="1" i="0" u="none" strike="noStrike" dirty="0">
                        <a:solidFill>
                          <a:srgbClr val="000000"/>
                        </a:solidFill>
                        <a:effectLst/>
                        <a:latin typeface="Calibri" panose="020F0502020204030204" pitchFamily="34" charset="0"/>
                      </a:endParaRPr>
                    </a:p>
                  </a:txBody>
                  <a:tcPr marL="5947" marR="5947" marT="5947" marB="0" anchor="ctr">
                    <a:solidFill>
                      <a:srgbClr val="CBE4F1"/>
                    </a:solidFill>
                  </a:tcPr>
                </a:tc>
                <a:tc>
                  <a:txBody>
                    <a:bodyPr/>
                    <a:lstStyle/>
                    <a:p>
                      <a:pPr algn="ctr" fontAlgn="b"/>
                      <a:r>
                        <a:rPr lang="en-US" sz="1400" u="none" strike="noStrike" dirty="0">
                          <a:effectLst/>
                        </a:rPr>
                        <a:t>1732</a:t>
                      </a:r>
                      <a:endParaRPr lang="en-US" sz="1400" b="0" i="0" u="none" strike="noStrike" dirty="0">
                        <a:solidFill>
                          <a:srgbClr val="000000"/>
                        </a:solidFill>
                        <a:effectLst/>
                        <a:latin typeface="Calibri" panose="020F0502020204030204" pitchFamily="34" charset="0"/>
                      </a:endParaRPr>
                    </a:p>
                  </a:txBody>
                  <a:tcPr marL="5947" marR="5947" marT="5947" marB="0" anchor="ctr">
                    <a:solidFill>
                      <a:srgbClr val="CBE4F1"/>
                    </a:solidFill>
                  </a:tcPr>
                </a:tc>
                <a:tc>
                  <a:txBody>
                    <a:bodyPr/>
                    <a:lstStyle/>
                    <a:p>
                      <a:pPr algn="ctr" fontAlgn="b"/>
                      <a:r>
                        <a:rPr lang="en-US" sz="1400" b="1" u="none" strike="noStrike" dirty="0">
                          <a:effectLst/>
                        </a:rPr>
                        <a:t>21640</a:t>
                      </a:r>
                      <a:endParaRPr lang="en-US" sz="1400" b="1" i="0" u="none" strike="noStrike" dirty="0">
                        <a:solidFill>
                          <a:srgbClr val="000000"/>
                        </a:solidFill>
                        <a:effectLst/>
                        <a:latin typeface="Calibri" panose="020F0502020204030204" pitchFamily="34" charset="0"/>
                      </a:endParaRPr>
                    </a:p>
                  </a:txBody>
                  <a:tcPr marL="5947" marR="5947" marT="5947" marB="0" anchor="ctr">
                    <a:solidFill>
                      <a:srgbClr val="CBE4F1"/>
                    </a:solidFill>
                  </a:tcPr>
                </a:tc>
                <a:extLst>
                  <a:ext uri="{0D108BD9-81ED-4DB2-BD59-A6C34878D82A}">
                    <a16:rowId xmlns:a16="http://schemas.microsoft.com/office/drawing/2014/main" val="1294133445"/>
                  </a:ext>
                </a:extLst>
              </a:tr>
              <a:tr h="457200">
                <a:tc>
                  <a:txBody>
                    <a:bodyPr/>
                    <a:lstStyle/>
                    <a:p>
                      <a:pPr algn="ctr" fontAlgn="b"/>
                      <a:r>
                        <a:rPr lang="en-US" sz="1400" u="none" strike="noStrike" dirty="0">
                          <a:effectLst/>
                        </a:rPr>
                        <a:t>MISO – Gulf to Southeastern</a:t>
                      </a:r>
                      <a:endParaRPr lang="en-US" sz="1400" b="0" i="0" u="none" strike="noStrike" dirty="0">
                        <a:solidFill>
                          <a:srgbClr val="000000"/>
                        </a:solidFill>
                        <a:effectLst/>
                        <a:latin typeface="Calibri" panose="020F0502020204030204" pitchFamily="34" charset="0"/>
                      </a:endParaRPr>
                    </a:p>
                  </a:txBody>
                  <a:tcPr marL="5947" marR="5947" marT="5947" marB="0" anchor="ctr">
                    <a:solidFill>
                      <a:srgbClr val="E7F2F8"/>
                    </a:solidFill>
                  </a:tcPr>
                </a:tc>
                <a:tc>
                  <a:txBody>
                    <a:bodyPr/>
                    <a:lstStyle/>
                    <a:p>
                      <a:pPr algn="ctr" fontAlgn="b"/>
                      <a:r>
                        <a:rPr lang="en-US" sz="1400" u="none" strike="noStrike" dirty="0">
                          <a:effectLst/>
                        </a:rPr>
                        <a:t>2043-01-01 </a:t>
                      </a:r>
                      <a:endParaRPr lang="en-US" sz="1400" b="0" i="0" u="none" strike="noStrike" dirty="0">
                        <a:solidFill>
                          <a:srgbClr val="000000"/>
                        </a:solidFill>
                        <a:effectLst/>
                        <a:latin typeface="Calibri" panose="020F0502020204030204" pitchFamily="34" charset="0"/>
                      </a:endParaRPr>
                    </a:p>
                  </a:txBody>
                  <a:tcPr marL="5947" marR="5947" marT="5947" marB="0" anchor="ctr">
                    <a:solidFill>
                      <a:srgbClr val="E7F2F8"/>
                    </a:solidFill>
                  </a:tcPr>
                </a:tc>
                <a:tc>
                  <a:txBody>
                    <a:bodyPr/>
                    <a:lstStyle/>
                    <a:p>
                      <a:pPr algn="ctr" fontAlgn="b"/>
                      <a:r>
                        <a:rPr lang="en-US" sz="1400" u="none" strike="noStrike" dirty="0">
                          <a:effectLst/>
                        </a:rPr>
                        <a:t>GulfSE</a:t>
                      </a:r>
                      <a:endParaRPr lang="en-US" sz="1400" b="0" i="0" u="none" strike="noStrike" dirty="0">
                        <a:solidFill>
                          <a:srgbClr val="000000"/>
                        </a:solidFill>
                        <a:effectLst/>
                        <a:latin typeface="Calibri" panose="020F0502020204030204" pitchFamily="34" charset="0"/>
                      </a:endParaRPr>
                    </a:p>
                  </a:txBody>
                  <a:tcPr marL="5947" marR="5947" marT="5947" marB="0" anchor="ctr">
                    <a:solidFill>
                      <a:srgbClr val="E7F2F8"/>
                    </a:solidFill>
                  </a:tcPr>
                </a:tc>
                <a:tc>
                  <a:txBody>
                    <a:bodyPr/>
                    <a:lstStyle/>
                    <a:p>
                      <a:pPr algn="ctr" fontAlgn="b"/>
                      <a:r>
                        <a:rPr lang="en-US" sz="1400" b="1" u="none" strike="noStrike" dirty="0">
                          <a:effectLst/>
                        </a:rPr>
                        <a:t>36135</a:t>
                      </a:r>
                      <a:endParaRPr lang="en-US" sz="1400" b="1" i="0" u="none" strike="noStrike" dirty="0">
                        <a:solidFill>
                          <a:srgbClr val="000000"/>
                        </a:solidFill>
                        <a:effectLst/>
                        <a:latin typeface="Calibri" panose="020F0502020204030204" pitchFamily="34" charset="0"/>
                      </a:endParaRPr>
                    </a:p>
                  </a:txBody>
                  <a:tcPr marL="5947" marR="5947" marT="5947" marB="0" anchor="ctr">
                    <a:solidFill>
                      <a:srgbClr val="E7F2F8"/>
                    </a:solidFill>
                  </a:tcPr>
                </a:tc>
                <a:tc>
                  <a:txBody>
                    <a:bodyPr/>
                    <a:lstStyle/>
                    <a:p>
                      <a:pPr algn="ctr" fontAlgn="b"/>
                      <a:r>
                        <a:rPr lang="en-US" sz="1400" u="none" strike="noStrike" dirty="0">
                          <a:effectLst/>
                        </a:rPr>
                        <a:t>1732</a:t>
                      </a:r>
                      <a:endParaRPr lang="en-US" sz="1400" b="0" i="0" u="none" strike="noStrike" dirty="0">
                        <a:solidFill>
                          <a:srgbClr val="000000"/>
                        </a:solidFill>
                        <a:effectLst/>
                        <a:latin typeface="Calibri" panose="020F0502020204030204" pitchFamily="34" charset="0"/>
                      </a:endParaRPr>
                    </a:p>
                  </a:txBody>
                  <a:tcPr marL="5947" marR="5947" marT="5947" marB="0" anchor="ctr">
                    <a:solidFill>
                      <a:srgbClr val="E7F2F8"/>
                    </a:solidFill>
                  </a:tcPr>
                </a:tc>
                <a:tc>
                  <a:txBody>
                    <a:bodyPr/>
                    <a:lstStyle/>
                    <a:p>
                      <a:pPr algn="ctr" fontAlgn="b"/>
                      <a:r>
                        <a:rPr lang="en-US" sz="1400" b="1" u="none" strike="noStrike" dirty="0">
                          <a:effectLst/>
                        </a:rPr>
                        <a:t>21640</a:t>
                      </a:r>
                      <a:endParaRPr lang="en-US" sz="1400" b="1" i="0" u="none" strike="noStrike" dirty="0">
                        <a:solidFill>
                          <a:srgbClr val="000000"/>
                        </a:solidFill>
                        <a:effectLst/>
                        <a:latin typeface="Calibri" panose="020F0502020204030204" pitchFamily="34" charset="0"/>
                      </a:endParaRPr>
                    </a:p>
                  </a:txBody>
                  <a:tcPr marL="5947" marR="5947" marT="5947" marB="0" anchor="ctr">
                    <a:solidFill>
                      <a:srgbClr val="E7F2F8"/>
                    </a:solidFill>
                  </a:tcPr>
                </a:tc>
                <a:tc>
                  <a:txBody>
                    <a:bodyPr/>
                    <a:lstStyle/>
                    <a:p>
                      <a:pPr algn="ctr" fontAlgn="b"/>
                      <a:r>
                        <a:rPr lang="en-US" sz="1400" u="none" strike="noStrike" dirty="0">
                          <a:effectLst/>
                        </a:rPr>
                        <a:t>1732</a:t>
                      </a:r>
                      <a:endParaRPr lang="en-US" sz="1400" b="0" i="0" u="none" strike="noStrike" dirty="0">
                        <a:solidFill>
                          <a:srgbClr val="000000"/>
                        </a:solidFill>
                        <a:effectLst/>
                        <a:latin typeface="Calibri" panose="020F0502020204030204" pitchFamily="34" charset="0"/>
                      </a:endParaRPr>
                    </a:p>
                  </a:txBody>
                  <a:tcPr marL="5947" marR="5947" marT="5947" marB="0" anchor="ctr">
                    <a:solidFill>
                      <a:srgbClr val="E7F2F8"/>
                    </a:solidFill>
                  </a:tcPr>
                </a:tc>
                <a:extLst>
                  <a:ext uri="{0D108BD9-81ED-4DB2-BD59-A6C34878D82A}">
                    <a16:rowId xmlns:a16="http://schemas.microsoft.com/office/drawing/2014/main" val="1789993863"/>
                  </a:ext>
                </a:extLst>
              </a:tr>
              <a:tr h="457200">
                <a:tc>
                  <a:txBody>
                    <a:bodyPr/>
                    <a:lstStyle/>
                    <a:p>
                      <a:pPr algn="ctr" fontAlgn="b"/>
                      <a:r>
                        <a:rPr lang="en-US" sz="1400" u="none" strike="noStrike" dirty="0">
                          <a:effectLst/>
                        </a:rPr>
                        <a:t>MISO – Gulf to </a:t>
                      </a:r>
                      <a:br>
                        <a:rPr lang="en-US" sz="1400" u="none" strike="noStrike" dirty="0">
                          <a:effectLst/>
                        </a:rPr>
                      </a:br>
                      <a:r>
                        <a:rPr lang="en-US" sz="1400" u="none" strike="noStrike" dirty="0">
                          <a:effectLst/>
                        </a:rPr>
                        <a:t>MISO – Mississippi</a:t>
                      </a:r>
                      <a:endParaRPr lang="en-US" sz="1400" b="0" i="0" u="none" strike="noStrike" dirty="0">
                        <a:solidFill>
                          <a:srgbClr val="000000"/>
                        </a:solidFill>
                        <a:effectLst/>
                        <a:latin typeface="Calibri" panose="020F0502020204030204" pitchFamily="34" charset="0"/>
                      </a:endParaRPr>
                    </a:p>
                  </a:txBody>
                  <a:tcPr marL="5947" marR="5947" marT="5947" marB="0" anchor="ctr">
                    <a:solidFill>
                      <a:srgbClr val="CBE4F1"/>
                    </a:solidFill>
                  </a:tcPr>
                </a:tc>
                <a:tc>
                  <a:txBody>
                    <a:bodyPr/>
                    <a:lstStyle/>
                    <a:p>
                      <a:pPr algn="ctr" fontAlgn="b"/>
                      <a:r>
                        <a:rPr lang="en-US" sz="1400" u="none" strike="noStrike" dirty="0">
                          <a:effectLst/>
                        </a:rPr>
                        <a:t>2043-01-01 </a:t>
                      </a:r>
                      <a:endParaRPr lang="en-US" sz="1400" b="0" i="0" u="none" strike="noStrike" dirty="0">
                        <a:solidFill>
                          <a:srgbClr val="000000"/>
                        </a:solidFill>
                        <a:effectLst/>
                        <a:latin typeface="Calibri" panose="020F0502020204030204" pitchFamily="34" charset="0"/>
                      </a:endParaRPr>
                    </a:p>
                  </a:txBody>
                  <a:tcPr marL="5947" marR="5947" marT="5947" marB="0" anchor="ctr">
                    <a:solidFill>
                      <a:srgbClr val="CBE4F1"/>
                    </a:solidFill>
                  </a:tcPr>
                </a:tc>
                <a:tc>
                  <a:txBody>
                    <a:bodyPr/>
                    <a:lstStyle/>
                    <a:p>
                      <a:pPr algn="ctr" fontAlgn="b"/>
                      <a:r>
                        <a:rPr lang="en-US" sz="1400" u="none" strike="noStrike" dirty="0">
                          <a:effectLst/>
                        </a:rPr>
                        <a:t>MIGLMIMS</a:t>
                      </a:r>
                      <a:endParaRPr lang="en-US" sz="1400" b="0" i="0" u="none" strike="noStrike" dirty="0">
                        <a:solidFill>
                          <a:srgbClr val="000000"/>
                        </a:solidFill>
                        <a:effectLst/>
                        <a:latin typeface="Calibri" panose="020F0502020204030204" pitchFamily="34" charset="0"/>
                      </a:endParaRPr>
                    </a:p>
                  </a:txBody>
                  <a:tcPr marL="5947" marR="5947" marT="5947" marB="0" anchor="ctr">
                    <a:solidFill>
                      <a:srgbClr val="CBE4F1"/>
                    </a:solidFill>
                  </a:tcPr>
                </a:tc>
                <a:tc>
                  <a:txBody>
                    <a:bodyPr/>
                    <a:lstStyle/>
                    <a:p>
                      <a:pPr algn="ctr" fontAlgn="b"/>
                      <a:r>
                        <a:rPr lang="en-US" sz="1400" b="1" u="none" strike="noStrike" dirty="0">
                          <a:effectLst/>
                        </a:rPr>
                        <a:t>36473</a:t>
                      </a:r>
                      <a:endParaRPr lang="en-US" sz="1400" b="1" i="0" u="none" strike="noStrike" dirty="0">
                        <a:solidFill>
                          <a:srgbClr val="000000"/>
                        </a:solidFill>
                        <a:effectLst/>
                        <a:latin typeface="Calibri" panose="020F0502020204030204" pitchFamily="34" charset="0"/>
                      </a:endParaRPr>
                    </a:p>
                  </a:txBody>
                  <a:tcPr marL="5947" marR="5947" marT="5947" marB="0" anchor="ctr">
                    <a:solidFill>
                      <a:srgbClr val="CBE4F1"/>
                    </a:solidFill>
                  </a:tcPr>
                </a:tc>
                <a:tc>
                  <a:txBody>
                    <a:bodyPr/>
                    <a:lstStyle/>
                    <a:p>
                      <a:pPr algn="ctr" fontAlgn="b"/>
                      <a:r>
                        <a:rPr lang="en-US" sz="1400" u="none" strike="noStrike" dirty="0">
                          <a:effectLst/>
                        </a:rPr>
                        <a:t>2070</a:t>
                      </a:r>
                      <a:endParaRPr lang="en-US" sz="1400" b="0" i="0" u="none" strike="noStrike" dirty="0">
                        <a:solidFill>
                          <a:srgbClr val="000000"/>
                        </a:solidFill>
                        <a:effectLst/>
                        <a:latin typeface="Calibri" panose="020F0502020204030204" pitchFamily="34" charset="0"/>
                      </a:endParaRPr>
                    </a:p>
                  </a:txBody>
                  <a:tcPr marL="5947" marR="5947" marT="5947" marB="0" anchor="ctr">
                    <a:solidFill>
                      <a:srgbClr val="CBE4F1"/>
                    </a:solidFill>
                  </a:tcPr>
                </a:tc>
                <a:tc>
                  <a:txBody>
                    <a:bodyPr/>
                    <a:lstStyle/>
                    <a:p>
                      <a:pPr algn="ctr" fontAlgn="b"/>
                      <a:r>
                        <a:rPr lang="en-US" sz="1400" b="1" u="none" strike="noStrike" dirty="0">
                          <a:effectLst/>
                        </a:rPr>
                        <a:t>21978</a:t>
                      </a:r>
                      <a:endParaRPr lang="en-US" sz="1400" b="1" i="0" u="none" strike="noStrike" dirty="0">
                        <a:solidFill>
                          <a:srgbClr val="000000"/>
                        </a:solidFill>
                        <a:effectLst/>
                        <a:latin typeface="Calibri" panose="020F0502020204030204" pitchFamily="34" charset="0"/>
                      </a:endParaRPr>
                    </a:p>
                  </a:txBody>
                  <a:tcPr marL="5947" marR="5947" marT="5947" marB="0" anchor="ctr">
                    <a:solidFill>
                      <a:srgbClr val="CBE4F1"/>
                    </a:solidFill>
                  </a:tcPr>
                </a:tc>
                <a:tc>
                  <a:txBody>
                    <a:bodyPr/>
                    <a:lstStyle/>
                    <a:p>
                      <a:pPr algn="ctr" fontAlgn="b"/>
                      <a:r>
                        <a:rPr lang="en-US" sz="1400" u="none" strike="noStrike" dirty="0">
                          <a:effectLst/>
                        </a:rPr>
                        <a:t>2070</a:t>
                      </a:r>
                      <a:endParaRPr lang="en-US" sz="1400" b="0" i="0" u="none" strike="noStrike" dirty="0">
                        <a:solidFill>
                          <a:srgbClr val="000000"/>
                        </a:solidFill>
                        <a:effectLst/>
                        <a:latin typeface="Calibri" panose="020F0502020204030204" pitchFamily="34" charset="0"/>
                      </a:endParaRPr>
                    </a:p>
                  </a:txBody>
                  <a:tcPr marL="5947" marR="5947" marT="5947" marB="0" anchor="ctr">
                    <a:solidFill>
                      <a:srgbClr val="CBE4F1"/>
                    </a:solidFill>
                  </a:tcPr>
                </a:tc>
                <a:extLst>
                  <a:ext uri="{0D108BD9-81ED-4DB2-BD59-A6C34878D82A}">
                    <a16:rowId xmlns:a16="http://schemas.microsoft.com/office/drawing/2014/main" val="642425307"/>
                  </a:ext>
                </a:extLst>
              </a:tr>
            </a:tbl>
          </a:graphicData>
        </a:graphic>
      </p:graphicFrame>
    </p:spTree>
    <p:extLst>
      <p:ext uri="{BB962C8B-B14F-4D97-AF65-F5344CB8AC3E}">
        <p14:creationId xmlns:p14="http://schemas.microsoft.com/office/powerpoint/2010/main" val="246624501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B6B1EFA3-241D-DAA0-0CD5-91110BB0DCAD}"/>
              </a:ext>
            </a:extLst>
          </p:cNvPr>
          <p:cNvSpPr>
            <a:spLocks noGrp="1"/>
          </p:cNvSpPr>
          <p:nvPr>
            <p:ph type="subTitle" idx="13"/>
          </p:nvPr>
        </p:nvSpPr>
        <p:spPr/>
        <p:txBody>
          <a:bodyPr/>
          <a:lstStyle/>
          <a:p>
            <a:endParaRPr lang="en-US"/>
          </a:p>
        </p:txBody>
      </p:sp>
      <p:sp>
        <p:nvSpPr>
          <p:cNvPr id="4" name="Title 3">
            <a:extLst>
              <a:ext uri="{FF2B5EF4-FFF2-40B4-BE49-F238E27FC236}">
                <a16:creationId xmlns:a16="http://schemas.microsoft.com/office/drawing/2014/main" id="{7A4F33BD-5ADD-A29B-7C4A-3696C699681C}"/>
              </a:ext>
            </a:extLst>
          </p:cNvPr>
          <p:cNvSpPr>
            <a:spLocks noGrp="1"/>
          </p:cNvSpPr>
          <p:nvPr>
            <p:ph type="title"/>
          </p:nvPr>
        </p:nvSpPr>
        <p:spPr/>
        <p:txBody>
          <a:bodyPr>
            <a:normAutofit fontScale="90000"/>
          </a:bodyPr>
          <a:lstStyle/>
          <a:p>
            <a:r>
              <a:rPr lang="en-US" dirty="0"/>
              <a:t>PROMOD output for other intermediate time-slices</a:t>
            </a:r>
          </a:p>
        </p:txBody>
      </p:sp>
      <p:sp>
        <p:nvSpPr>
          <p:cNvPr id="5" name="Slide Number Placeholder 4">
            <a:extLst>
              <a:ext uri="{FF2B5EF4-FFF2-40B4-BE49-F238E27FC236}">
                <a16:creationId xmlns:a16="http://schemas.microsoft.com/office/drawing/2014/main" id="{85E68FE4-E1B5-05D5-189D-CF84480838F7}"/>
              </a:ext>
            </a:extLst>
          </p:cNvPr>
          <p:cNvSpPr>
            <a:spLocks noGrp="1"/>
          </p:cNvSpPr>
          <p:nvPr>
            <p:ph type="sldNum" sz="quarter" idx="15"/>
          </p:nvPr>
        </p:nvSpPr>
        <p:spPr/>
        <p:txBody>
          <a:bodyPr/>
          <a:lstStyle/>
          <a:p>
            <a:fld id="{6CBE36CA-A7C6-4838-9ACB-C8D30B8F2C6D}" type="slidenum">
              <a:rPr lang="en-US" smtClean="0"/>
              <a:pPr/>
              <a:t>22</a:t>
            </a:fld>
            <a:endParaRPr lang="en-US" dirty="0"/>
          </a:p>
        </p:txBody>
      </p:sp>
      <p:pic>
        <p:nvPicPr>
          <p:cNvPr id="3074" name="Picture 2">
            <a:extLst>
              <a:ext uri="{FF2B5EF4-FFF2-40B4-BE49-F238E27FC236}">
                <a16:creationId xmlns:a16="http://schemas.microsoft.com/office/drawing/2014/main" id="{DD765CBF-9EC8-A4DF-6AA8-F3FDA9489A7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0626" y="1667758"/>
            <a:ext cx="5349711" cy="2674856"/>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a:extLst>
              <a:ext uri="{FF2B5EF4-FFF2-40B4-BE49-F238E27FC236}">
                <a16:creationId xmlns:a16="http://schemas.microsoft.com/office/drawing/2014/main" id="{CC0D7255-F82C-C343-485A-47FE053CAE8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64664" y="1667758"/>
            <a:ext cx="5349711" cy="26748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245085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3DB9FA83-9164-F768-2B40-66F020071696}"/>
              </a:ext>
            </a:extLst>
          </p:cNvPr>
          <p:cNvSpPr>
            <a:spLocks noGrp="1"/>
          </p:cNvSpPr>
          <p:nvPr>
            <p:ph idx="1"/>
          </p:nvPr>
        </p:nvSpPr>
        <p:spPr>
          <a:xfrm>
            <a:off x="270628" y="1168878"/>
            <a:ext cx="4516525" cy="4827976"/>
          </a:xfrm>
        </p:spPr>
        <p:txBody>
          <a:bodyPr>
            <a:normAutofit/>
          </a:bodyPr>
          <a:lstStyle/>
          <a:p>
            <a:r>
              <a:rPr lang="en-US" dirty="0"/>
              <a:t>New capacity to be added (GW), resulting from least-cost optimization, is extracted from MARKAL</a:t>
            </a:r>
          </a:p>
          <a:p>
            <a:pPr lvl="1"/>
            <a:r>
              <a:rPr lang="en-US" dirty="0"/>
              <a:t>At the census-region level </a:t>
            </a:r>
            <a:br>
              <a:rPr lang="en-US" dirty="0"/>
            </a:br>
            <a:r>
              <a:rPr lang="en-US" dirty="0"/>
              <a:t>(nine census regions make up the entire United States)</a:t>
            </a:r>
          </a:p>
          <a:p>
            <a:pPr lvl="1"/>
            <a:r>
              <a:rPr lang="en-US" dirty="0"/>
              <a:t>On a five-year basis (2005–2075)</a:t>
            </a:r>
          </a:p>
          <a:p>
            <a:pPr lvl="1"/>
            <a:r>
              <a:rPr lang="en-US" dirty="0"/>
              <a:t>By technology type (200+ raw technology types)</a:t>
            </a:r>
          </a:p>
          <a:p>
            <a:r>
              <a:rPr lang="en-US" dirty="0"/>
              <a:t>Existing technology (GW) is also available</a:t>
            </a:r>
          </a:p>
          <a:p>
            <a:pPr lvl="1"/>
            <a:endParaRPr lang="en-US" dirty="0"/>
          </a:p>
        </p:txBody>
      </p:sp>
      <p:sp>
        <p:nvSpPr>
          <p:cNvPr id="8" name="Title 7">
            <a:extLst>
              <a:ext uri="{FF2B5EF4-FFF2-40B4-BE49-F238E27FC236}">
                <a16:creationId xmlns:a16="http://schemas.microsoft.com/office/drawing/2014/main" id="{92F7B949-45F8-C079-6C86-6E3DF0F2084D}"/>
              </a:ext>
            </a:extLst>
          </p:cNvPr>
          <p:cNvSpPr>
            <a:spLocks noGrp="1"/>
          </p:cNvSpPr>
          <p:nvPr>
            <p:ph type="title"/>
          </p:nvPr>
        </p:nvSpPr>
        <p:spPr/>
        <p:txBody>
          <a:bodyPr/>
          <a:lstStyle/>
          <a:p>
            <a:r>
              <a:rPr lang="en-US" dirty="0"/>
              <a:t>MARKAL Data Setup</a:t>
            </a:r>
          </a:p>
        </p:txBody>
      </p:sp>
      <p:pic>
        <p:nvPicPr>
          <p:cNvPr id="3" name="Picture 2">
            <a:extLst>
              <a:ext uri="{FF2B5EF4-FFF2-40B4-BE49-F238E27FC236}">
                <a16:creationId xmlns:a16="http://schemas.microsoft.com/office/drawing/2014/main" id="{78E0537B-4619-E872-9CB6-35BB674AA62E}"/>
              </a:ext>
            </a:extLst>
          </p:cNvPr>
          <p:cNvPicPr>
            <a:picLocks noChangeAspect="1"/>
          </p:cNvPicPr>
          <p:nvPr/>
        </p:nvPicPr>
        <p:blipFill>
          <a:blip r:embed="rId2"/>
          <a:stretch>
            <a:fillRect/>
          </a:stretch>
        </p:blipFill>
        <p:spPr>
          <a:xfrm>
            <a:off x="5064500" y="1512667"/>
            <a:ext cx="6730809" cy="3714989"/>
          </a:xfrm>
          <a:prstGeom prst="rect">
            <a:avLst/>
          </a:prstGeom>
        </p:spPr>
      </p:pic>
      <p:sp>
        <p:nvSpPr>
          <p:cNvPr id="4" name="TextBox 3">
            <a:extLst>
              <a:ext uri="{FF2B5EF4-FFF2-40B4-BE49-F238E27FC236}">
                <a16:creationId xmlns:a16="http://schemas.microsoft.com/office/drawing/2014/main" id="{6FADB9CA-8F20-315F-FD09-A128E8A14C49}"/>
              </a:ext>
            </a:extLst>
          </p:cNvPr>
          <p:cNvSpPr txBox="1"/>
          <p:nvPr/>
        </p:nvSpPr>
        <p:spPr>
          <a:xfrm>
            <a:off x="5476034" y="5473634"/>
            <a:ext cx="5907740" cy="523220"/>
          </a:xfrm>
          <a:prstGeom prst="rect">
            <a:avLst/>
          </a:prstGeom>
          <a:noFill/>
        </p:spPr>
        <p:txBody>
          <a:bodyPr vert="horz" wrap="square" rtlCol="0">
            <a:spAutoFit/>
          </a:bodyPr>
          <a:lstStyle/>
          <a:p>
            <a:pPr algn="ctr" rtl="0" eaLnBrk="1" fontAlgn="auto" hangingPunct="1">
              <a:lnSpc>
                <a:spcPct val="100000"/>
              </a:lnSpc>
              <a:spcBef>
                <a:spcPts val="0"/>
              </a:spcBef>
              <a:spcAft>
                <a:spcPts val="0"/>
              </a:spcAft>
            </a:pPr>
            <a:r>
              <a:rPr lang="en-US" sz="1400" b="0" i="1" u="none" dirty="0">
                <a:solidFill>
                  <a:srgbClr val="000000"/>
                </a:solidFill>
              </a:rPr>
              <a:t>Census region-level regional representation used in MARKAL following</a:t>
            </a:r>
            <a:r>
              <a:rPr lang="en-US" sz="1400" i="1" dirty="0">
                <a:solidFill>
                  <a:srgbClr val="000000"/>
                </a:solidFill>
              </a:rPr>
              <a:t> </a:t>
            </a:r>
            <a:r>
              <a:rPr lang="en-US" sz="1400" b="0" i="1" u="none" dirty="0">
                <a:solidFill>
                  <a:srgbClr val="000000"/>
                </a:solidFill>
              </a:rPr>
              <a:t>state lines</a:t>
            </a:r>
          </a:p>
        </p:txBody>
      </p:sp>
      <p:sp>
        <p:nvSpPr>
          <p:cNvPr id="2" name="Slide Number Placeholder 4">
            <a:extLst>
              <a:ext uri="{FF2B5EF4-FFF2-40B4-BE49-F238E27FC236}">
                <a16:creationId xmlns:a16="http://schemas.microsoft.com/office/drawing/2014/main" id="{8EF9F900-717B-FB5F-41EE-F963305702BE}"/>
              </a:ext>
            </a:extLst>
          </p:cNvPr>
          <p:cNvSpPr>
            <a:spLocks noGrp="1"/>
          </p:cNvSpPr>
          <p:nvPr>
            <p:ph type="sldNum" sz="quarter" idx="15"/>
          </p:nvPr>
        </p:nvSpPr>
        <p:spPr>
          <a:xfrm>
            <a:off x="11569565" y="6356350"/>
            <a:ext cx="390625" cy="365125"/>
          </a:xfrm>
        </p:spPr>
        <p:txBody>
          <a:bodyPr/>
          <a:lstStyle/>
          <a:p>
            <a:fld id="{6CBE36CA-A7C6-4838-9ACB-C8D30B8F2C6D}" type="slidenum">
              <a:rPr lang="en-US" smtClean="0"/>
              <a:pPr/>
              <a:t>23</a:t>
            </a:fld>
            <a:endParaRPr lang="en-US" dirty="0"/>
          </a:p>
        </p:txBody>
      </p:sp>
      <p:sp>
        <p:nvSpPr>
          <p:cNvPr id="5" name="TextBox 4">
            <a:extLst>
              <a:ext uri="{FF2B5EF4-FFF2-40B4-BE49-F238E27FC236}">
                <a16:creationId xmlns:a16="http://schemas.microsoft.com/office/drawing/2014/main" id="{30FE0A2B-E653-34B1-70E5-3B81584480DE}"/>
              </a:ext>
            </a:extLst>
          </p:cNvPr>
          <p:cNvSpPr txBox="1"/>
          <p:nvPr/>
        </p:nvSpPr>
        <p:spPr>
          <a:xfrm>
            <a:off x="5064500" y="5227656"/>
            <a:ext cx="998991" cy="246221"/>
          </a:xfrm>
          <a:prstGeom prst="rect">
            <a:avLst/>
          </a:prstGeom>
          <a:noFill/>
        </p:spPr>
        <p:txBody>
          <a:bodyPr vert="horz" wrap="none" rtlCol="0">
            <a:spAutoFit/>
          </a:bodyPr>
          <a:lstStyle/>
          <a:p>
            <a:pPr algn="l" rtl="0" eaLnBrk="1" fontAlgn="auto" hangingPunct="1">
              <a:lnSpc>
                <a:spcPct val="100000"/>
              </a:lnSpc>
              <a:spcBef>
                <a:spcPts val="0"/>
              </a:spcBef>
              <a:spcAft>
                <a:spcPts val="0"/>
              </a:spcAft>
            </a:pPr>
            <a:r>
              <a:rPr lang="en-US" sz="1000" b="0" i="1" u="none" baseline="0" dirty="0">
                <a:solidFill>
                  <a:schemeClr val="bg1">
                    <a:lumMod val="75000"/>
                  </a:schemeClr>
                </a:solidFill>
              </a:rPr>
              <a:t>Source: NETL </a:t>
            </a:r>
          </a:p>
        </p:txBody>
      </p:sp>
    </p:spTree>
    <p:extLst>
      <p:ext uri="{BB962C8B-B14F-4D97-AF65-F5344CB8AC3E}">
        <p14:creationId xmlns:p14="http://schemas.microsoft.com/office/powerpoint/2010/main" val="238216177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891E286-FBBC-47E8-9F59-EB2E78FF4C36}"/>
              </a:ext>
            </a:extLst>
          </p:cNvPr>
          <p:cNvSpPr>
            <a:spLocks noGrp="1"/>
          </p:cNvSpPr>
          <p:nvPr>
            <p:ph type="title"/>
          </p:nvPr>
        </p:nvSpPr>
        <p:spPr/>
        <p:txBody>
          <a:bodyPr/>
          <a:lstStyle/>
          <a:p>
            <a:r>
              <a:rPr lang="en-US" dirty="0"/>
              <a:t>Geographical Dissimilarities between MARKAL and PROMOD</a:t>
            </a:r>
          </a:p>
        </p:txBody>
      </p:sp>
      <p:sp>
        <p:nvSpPr>
          <p:cNvPr id="6" name="Slide Number Placeholder 5">
            <a:extLst>
              <a:ext uri="{FF2B5EF4-FFF2-40B4-BE49-F238E27FC236}">
                <a16:creationId xmlns:a16="http://schemas.microsoft.com/office/drawing/2014/main" id="{32ADF037-CE43-663F-A9C1-E138E3B0B968}"/>
              </a:ext>
            </a:extLst>
          </p:cNvPr>
          <p:cNvSpPr>
            <a:spLocks noGrp="1"/>
          </p:cNvSpPr>
          <p:nvPr>
            <p:ph type="sldNum" sz="quarter" idx="15"/>
          </p:nvPr>
        </p:nvSpPr>
        <p:spPr/>
        <p:txBody>
          <a:bodyPr/>
          <a:lstStyle/>
          <a:p>
            <a:fld id="{6CBE36CA-A7C6-4838-9ACB-C8D30B8F2C6D}" type="slidenum">
              <a:rPr lang="en-US" smtClean="0"/>
              <a:pPr/>
              <a:t>24</a:t>
            </a:fld>
            <a:endParaRPr lang="en-US" dirty="0"/>
          </a:p>
        </p:txBody>
      </p:sp>
      <p:pic>
        <p:nvPicPr>
          <p:cNvPr id="7" name="Content Placeholder 9">
            <a:extLst>
              <a:ext uri="{FF2B5EF4-FFF2-40B4-BE49-F238E27FC236}">
                <a16:creationId xmlns:a16="http://schemas.microsoft.com/office/drawing/2014/main" id="{6CC3E6C4-A2C2-97AF-98D3-449A5FE8EC48}"/>
              </a:ext>
            </a:extLst>
          </p:cNvPr>
          <p:cNvPicPr>
            <a:picLocks noChangeAspect="1"/>
          </p:cNvPicPr>
          <p:nvPr/>
        </p:nvPicPr>
        <p:blipFill>
          <a:blip r:embed="rId2"/>
          <a:stretch>
            <a:fillRect/>
          </a:stretch>
        </p:blipFill>
        <p:spPr>
          <a:xfrm>
            <a:off x="270626" y="1316011"/>
            <a:ext cx="6769595" cy="3711012"/>
          </a:xfrm>
          <a:prstGeom prst="rect">
            <a:avLst/>
          </a:prstGeom>
        </p:spPr>
      </p:pic>
      <p:pic>
        <p:nvPicPr>
          <p:cNvPr id="8" name="Picture 7">
            <a:extLst>
              <a:ext uri="{FF2B5EF4-FFF2-40B4-BE49-F238E27FC236}">
                <a16:creationId xmlns:a16="http://schemas.microsoft.com/office/drawing/2014/main" id="{20321E93-6E7A-EDCB-9B10-A3C6D31A9F8F}"/>
              </a:ext>
            </a:extLst>
          </p:cNvPr>
          <p:cNvPicPr>
            <a:picLocks noChangeAspect="1"/>
          </p:cNvPicPr>
          <p:nvPr/>
        </p:nvPicPr>
        <p:blipFill>
          <a:blip r:embed="rId3"/>
          <a:stretch>
            <a:fillRect/>
          </a:stretch>
        </p:blipFill>
        <p:spPr>
          <a:xfrm>
            <a:off x="8298243" y="1233801"/>
            <a:ext cx="3120264" cy="1722192"/>
          </a:xfrm>
          <a:prstGeom prst="rect">
            <a:avLst/>
          </a:prstGeom>
        </p:spPr>
      </p:pic>
      <p:graphicFrame>
        <p:nvGraphicFramePr>
          <p:cNvPr id="9" name="Table 8">
            <a:extLst>
              <a:ext uri="{FF2B5EF4-FFF2-40B4-BE49-F238E27FC236}">
                <a16:creationId xmlns:a16="http://schemas.microsoft.com/office/drawing/2014/main" id="{79D9A8A4-8AFE-DE99-4EBA-99204A2B792E}"/>
              </a:ext>
            </a:extLst>
          </p:cNvPr>
          <p:cNvGraphicFramePr>
            <a:graphicFrameLocks noGrp="1"/>
          </p:cNvGraphicFramePr>
          <p:nvPr>
            <p:extLst>
              <p:ext uri="{D42A27DB-BD31-4B8C-83A1-F6EECF244321}">
                <p14:modId xmlns:p14="http://schemas.microsoft.com/office/powerpoint/2010/main" val="1322052227"/>
              </p:ext>
            </p:extLst>
          </p:nvPr>
        </p:nvGraphicFramePr>
        <p:xfrm>
          <a:off x="7136417" y="3038203"/>
          <a:ext cx="2091208" cy="3086100"/>
        </p:xfrm>
        <a:graphic>
          <a:graphicData uri="http://schemas.openxmlformats.org/drawingml/2006/table">
            <a:tbl>
              <a:tblPr bandRow="1">
                <a:tableStyleId>{7DF18680-E054-41AD-8BC1-D1AEF772440D}</a:tableStyleId>
              </a:tblPr>
              <a:tblGrid>
                <a:gridCol w="1038014">
                  <a:extLst>
                    <a:ext uri="{9D8B030D-6E8A-4147-A177-3AD203B41FA5}">
                      <a16:colId xmlns:a16="http://schemas.microsoft.com/office/drawing/2014/main" val="2691650122"/>
                    </a:ext>
                  </a:extLst>
                </a:gridCol>
                <a:gridCol w="1053194">
                  <a:extLst>
                    <a:ext uri="{9D8B030D-6E8A-4147-A177-3AD203B41FA5}">
                      <a16:colId xmlns:a16="http://schemas.microsoft.com/office/drawing/2014/main" val="3414199138"/>
                    </a:ext>
                  </a:extLst>
                </a:gridCol>
              </a:tblGrid>
              <a:tr h="342900">
                <a:tc>
                  <a:txBody>
                    <a:bodyPr/>
                    <a:lstStyle/>
                    <a:p>
                      <a:pPr algn="ctr" fontAlgn="b"/>
                      <a:r>
                        <a:rPr lang="en-US" sz="1000" b="1" u="none" strike="noStrike" dirty="0">
                          <a:solidFill>
                            <a:schemeClr val="bg1"/>
                          </a:solidFill>
                          <a:effectLst/>
                        </a:rPr>
                        <a:t>Census Region</a:t>
                      </a:r>
                      <a:endParaRPr lang="en-US" sz="1000" b="1" i="0" u="none" strike="noStrike" dirty="0">
                        <a:solidFill>
                          <a:schemeClr val="bg1"/>
                        </a:solidFill>
                        <a:effectLst/>
                        <a:latin typeface="Arial" panose="020B0604020202020204" pitchFamily="34" charset="0"/>
                      </a:endParaRPr>
                    </a:p>
                  </a:txBody>
                  <a:tcPr marL="0" marR="0" marT="0" marB="0" anchor="ctr">
                    <a:solidFill>
                      <a:srgbClr val="00B0D9"/>
                    </a:solidFill>
                  </a:tcPr>
                </a:tc>
                <a:tc>
                  <a:txBody>
                    <a:bodyPr/>
                    <a:lstStyle/>
                    <a:p>
                      <a:pPr algn="ctr" fontAlgn="b"/>
                      <a:r>
                        <a:rPr lang="en-US" sz="1000" b="1" u="none" strike="noStrike" dirty="0">
                          <a:solidFill>
                            <a:schemeClr val="bg1"/>
                          </a:solidFill>
                          <a:effectLst/>
                        </a:rPr>
                        <a:t>Census Region Code (MARKAL)</a:t>
                      </a:r>
                      <a:endParaRPr lang="en-US" sz="1000" b="1" i="0" u="none" strike="noStrike" dirty="0">
                        <a:solidFill>
                          <a:schemeClr val="bg1"/>
                        </a:solidFill>
                        <a:effectLst/>
                        <a:latin typeface="Arial" panose="020B0604020202020204" pitchFamily="34" charset="0"/>
                      </a:endParaRPr>
                    </a:p>
                  </a:txBody>
                  <a:tcPr marL="0" marR="0" marT="0" marB="0" anchor="ctr">
                    <a:solidFill>
                      <a:srgbClr val="00B0D9"/>
                    </a:solidFill>
                  </a:tcPr>
                </a:tc>
                <a:extLst>
                  <a:ext uri="{0D108BD9-81ED-4DB2-BD59-A6C34878D82A}">
                    <a16:rowId xmlns:a16="http://schemas.microsoft.com/office/drawing/2014/main" val="1269796621"/>
                  </a:ext>
                </a:extLst>
              </a:tr>
              <a:tr h="304800">
                <a:tc>
                  <a:txBody>
                    <a:bodyPr/>
                    <a:lstStyle/>
                    <a:p>
                      <a:pPr algn="ctr" fontAlgn="b"/>
                      <a:r>
                        <a:rPr lang="en-US" sz="1000" u="none" strike="noStrike" dirty="0">
                          <a:effectLst/>
                        </a:rPr>
                        <a:t>New England</a:t>
                      </a:r>
                      <a:endParaRPr lang="en-US" sz="1000" b="1" i="0" u="none" strike="noStrike" dirty="0">
                        <a:solidFill>
                          <a:srgbClr val="000000"/>
                        </a:solidFill>
                        <a:effectLst/>
                        <a:latin typeface="Arial" panose="020B0604020202020204" pitchFamily="34" charset="0"/>
                      </a:endParaRPr>
                    </a:p>
                  </a:txBody>
                  <a:tcPr marL="0" marR="0" marT="0" marB="0" anchor="ctr">
                    <a:solidFill>
                      <a:srgbClr val="E7F2F8"/>
                    </a:solidFill>
                  </a:tcPr>
                </a:tc>
                <a:tc>
                  <a:txBody>
                    <a:bodyPr/>
                    <a:lstStyle/>
                    <a:p>
                      <a:pPr algn="ctr" fontAlgn="ctr"/>
                      <a:r>
                        <a:rPr lang="en-US" sz="1000" u="none" strike="noStrike" dirty="0">
                          <a:effectLst/>
                        </a:rPr>
                        <a:t>R1</a:t>
                      </a:r>
                      <a:endParaRPr lang="en-US" sz="1000" b="1" i="0" u="none" strike="noStrike" dirty="0">
                        <a:solidFill>
                          <a:srgbClr val="000000"/>
                        </a:solidFill>
                        <a:effectLst/>
                        <a:latin typeface="Arial" panose="020B0604020202020204" pitchFamily="34" charset="0"/>
                      </a:endParaRPr>
                    </a:p>
                  </a:txBody>
                  <a:tcPr marL="0" marR="0" marT="0" marB="0" anchor="ctr">
                    <a:solidFill>
                      <a:srgbClr val="E7F2F8"/>
                    </a:solidFill>
                  </a:tcPr>
                </a:tc>
                <a:extLst>
                  <a:ext uri="{0D108BD9-81ED-4DB2-BD59-A6C34878D82A}">
                    <a16:rowId xmlns:a16="http://schemas.microsoft.com/office/drawing/2014/main" val="1375370201"/>
                  </a:ext>
                </a:extLst>
              </a:tr>
              <a:tr h="304800">
                <a:tc>
                  <a:txBody>
                    <a:bodyPr/>
                    <a:lstStyle/>
                    <a:p>
                      <a:pPr algn="ctr" fontAlgn="b"/>
                      <a:r>
                        <a:rPr lang="en-US" sz="1000" u="none" strike="noStrike" dirty="0">
                          <a:effectLst/>
                        </a:rPr>
                        <a:t>Middle Atlantic</a:t>
                      </a:r>
                      <a:endParaRPr lang="en-US" sz="1000" b="1" i="0" u="none" strike="noStrike" dirty="0">
                        <a:solidFill>
                          <a:srgbClr val="000000"/>
                        </a:solidFill>
                        <a:effectLst/>
                        <a:latin typeface="Arial" panose="020B0604020202020204" pitchFamily="34" charset="0"/>
                      </a:endParaRPr>
                    </a:p>
                  </a:txBody>
                  <a:tcPr marL="0" marR="0" marT="0" marB="0" anchor="ctr">
                    <a:solidFill>
                      <a:srgbClr val="CBE4F1"/>
                    </a:solidFill>
                  </a:tcPr>
                </a:tc>
                <a:tc>
                  <a:txBody>
                    <a:bodyPr/>
                    <a:lstStyle/>
                    <a:p>
                      <a:pPr algn="ctr" fontAlgn="ctr"/>
                      <a:r>
                        <a:rPr lang="en-US" sz="1000" u="none" strike="noStrike" dirty="0">
                          <a:effectLst/>
                        </a:rPr>
                        <a:t>R2</a:t>
                      </a:r>
                      <a:endParaRPr lang="en-US" sz="1000" b="1" i="0" u="none" strike="noStrike" dirty="0">
                        <a:solidFill>
                          <a:srgbClr val="000000"/>
                        </a:solidFill>
                        <a:effectLst/>
                        <a:latin typeface="Arial" panose="020B0604020202020204" pitchFamily="34" charset="0"/>
                      </a:endParaRPr>
                    </a:p>
                  </a:txBody>
                  <a:tcPr marL="0" marR="0" marT="0" marB="0" anchor="ctr">
                    <a:solidFill>
                      <a:srgbClr val="CBE4F1"/>
                    </a:solidFill>
                  </a:tcPr>
                </a:tc>
                <a:extLst>
                  <a:ext uri="{0D108BD9-81ED-4DB2-BD59-A6C34878D82A}">
                    <a16:rowId xmlns:a16="http://schemas.microsoft.com/office/drawing/2014/main" val="2704287662"/>
                  </a:ext>
                </a:extLst>
              </a:tr>
              <a:tr h="304800">
                <a:tc>
                  <a:txBody>
                    <a:bodyPr/>
                    <a:lstStyle/>
                    <a:p>
                      <a:pPr algn="ctr" fontAlgn="b"/>
                      <a:r>
                        <a:rPr lang="en-US" sz="1000" u="none" strike="noStrike" dirty="0">
                          <a:effectLst/>
                        </a:rPr>
                        <a:t>East North Central</a:t>
                      </a:r>
                      <a:endParaRPr lang="en-US" sz="1000" b="1" i="0" u="none" strike="noStrike" dirty="0">
                        <a:solidFill>
                          <a:srgbClr val="000000"/>
                        </a:solidFill>
                        <a:effectLst/>
                        <a:latin typeface="Arial" panose="020B0604020202020204" pitchFamily="34" charset="0"/>
                      </a:endParaRPr>
                    </a:p>
                  </a:txBody>
                  <a:tcPr marL="0" marR="0" marT="0" marB="0" anchor="ctr">
                    <a:solidFill>
                      <a:srgbClr val="E7F2F8"/>
                    </a:solidFill>
                  </a:tcPr>
                </a:tc>
                <a:tc>
                  <a:txBody>
                    <a:bodyPr/>
                    <a:lstStyle/>
                    <a:p>
                      <a:pPr algn="ctr" fontAlgn="ctr"/>
                      <a:r>
                        <a:rPr lang="en-US" sz="1000" u="none" strike="noStrike" dirty="0">
                          <a:effectLst/>
                        </a:rPr>
                        <a:t>R3</a:t>
                      </a:r>
                      <a:endParaRPr lang="en-US" sz="1000" b="1" i="0" u="none" strike="noStrike" dirty="0">
                        <a:solidFill>
                          <a:srgbClr val="000000"/>
                        </a:solidFill>
                        <a:effectLst/>
                        <a:latin typeface="Arial" panose="020B0604020202020204" pitchFamily="34" charset="0"/>
                      </a:endParaRPr>
                    </a:p>
                  </a:txBody>
                  <a:tcPr marL="0" marR="0" marT="0" marB="0" anchor="ctr">
                    <a:solidFill>
                      <a:srgbClr val="E7F2F8"/>
                    </a:solidFill>
                  </a:tcPr>
                </a:tc>
                <a:extLst>
                  <a:ext uri="{0D108BD9-81ED-4DB2-BD59-A6C34878D82A}">
                    <a16:rowId xmlns:a16="http://schemas.microsoft.com/office/drawing/2014/main" val="3066939563"/>
                  </a:ext>
                </a:extLst>
              </a:tr>
              <a:tr h="304800">
                <a:tc>
                  <a:txBody>
                    <a:bodyPr/>
                    <a:lstStyle/>
                    <a:p>
                      <a:pPr algn="ctr" fontAlgn="b"/>
                      <a:r>
                        <a:rPr lang="en-US" sz="1000" u="none" strike="noStrike" dirty="0">
                          <a:effectLst/>
                        </a:rPr>
                        <a:t>West North Central</a:t>
                      </a:r>
                      <a:endParaRPr lang="en-US" sz="1000" b="1" i="0" u="none" strike="noStrike" dirty="0">
                        <a:solidFill>
                          <a:srgbClr val="000000"/>
                        </a:solidFill>
                        <a:effectLst/>
                        <a:latin typeface="Arial" panose="020B0604020202020204" pitchFamily="34" charset="0"/>
                      </a:endParaRPr>
                    </a:p>
                  </a:txBody>
                  <a:tcPr marL="0" marR="0" marT="0" marB="0" anchor="ctr">
                    <a:solidFill>
                      <a:srgbClr val="CBE4F1"/>
                    </a:solidFill>
                  </a:tcPr>
                </a:tc>
                <a:tc>
                  <a:txBody>
                    <a:bodyPr/>
                    <a:lstStyle/>
                    <a:p>
                      <a:pPr algn="ctr" fontAlgn="ctr"/>
                      <a:r>
                        <a:rPr lang="en-US" sz="1000" u="none" strike="noStrike" dirty="0">
                          <a:effectLst/>
                        </a:rPr>
                        <a:t>R4</a:t>
                      </a:r>
                      <a:endParaRPr lang="en-US" sz="1000" b="1" i="0" u="none" strike="noStrike" dirty="0">
                        <a:solidFill>
                          <a:srgbClr val="000000"/>
                        </a:solidFill>
                        <a:effectLst/>
                        <a:latin typeface="Arial" panose="020B0604020202020204" pitchFamily="34" charset="0"/>
                      </a:endParaRPr>
                    </a:p>
                  </a:txBody>
                  <a:tcPr marL="0" marR="0" marT="0" marB="0" anchor="ctr">
                    <a:solidFill>
                      <a:srgbClr val="CBE4F1"/>
                    </a:solidFill>
                  </a:tcPr>
                </a:tc>
                <a:extLst>
                  <a:ext uri="{0D108BD9-81ED-4DB2-BD59-A6C34878D82A}">
                    <a16:rowId xmlns:a16="http://schemas.microsoft.com/office/drawing/2014/main" val="3749610201"/>
                  </a:ext>
                </a:extLst>
              </a:tr>
              <a:tr h="304800">
                <a:tc>
                  <a:txBody>
                    <a:bodyPr/>
                    <a:lstStyle/>
                    <a:p>
                      <a:pPr algn="ctr" fontAlgn="b"/>
                      <a:r>
                        <a:rPr lang="en-US" sz="1000" u="none" strike="noStrike" dirty="0">
                          <a:effectLst/>
                        </a:rPr>
                        <a:t>South Atlantic</a:t>
                      </a:r>
                      <a:endParaRPr lang="en-US" sz="1000" b="1" i="0" u="none" strike="noStrike" dirty="0">
                        <a:solidFill>
                          <a:srgbClr val="000000"/>
                        </a:solidFill>
                        <a:effectLst/>
                        <a:latin typeface="Arial" panose="020B0604020202020204" pitchFamily="34" charset="0"/>
                      </a:endParaRPr>
                    </a:p>
                  </a:txBody>
                  <a:tcPr marL="0" marR="0" marT="0" marB="0" anchor="ctr">
                    <a:solidFill>
                      <a:srgbClr val="E7F2F8"/>
                    </a:solidFill>
                  </a:tcPr>
                </a:tc>
                <a:tc>
                  <a:txBody>
                    <a:bodyPr/>
                    <a:lstStyle/>
                    <a:p>
                      <a:pPr algn="ctr" fontAlgn="ctr"/>
                      <a:r>
                        <a:rPr lang="en-US" sz="1000" u="none" strike="noStrike" dirty="0">
                          <a:effectLst/>
                        </a:rPr>
                        <a:t>R5</a:t>
                      </a:r>
                      <a:endParaRPr lang="en-US" sz="1000" b="1" i="0" u="none" strike="noStrike" dirty="0">
                        <a:solidFill>
                          <a:srgbClr val="000000"/>
                        </a:solidFill>
                        <a:effectLst/>
                        <a:latin typeface="Arial" panose="020B0604020202020204" pitchFamily="34" charset="0"/>
                      </a:endParaRPr>
                    </a:p>
                  </a:txBody>
                  <a:tcPr marL="0" marR="0" marT="0" marB="0" anchor="ctr">
                    <a:solidFill>
                      <a:srgbClr val="E7F2F8"/>
                    </a:solidFill>
                  </a:tcPr>
                </a:tc>
                <a:extLst>
                  <a:ext uri="{0D108BD9-81ED-4DB2-BD59-A6C34878D82A}">
                    <a16:rowId xmlns:a16="http://schemas.microsoft.com/office/drawing/2014/main" val="2524151965"/>
                  </a:ext>
                </a:extLst>
              </a:tr>
              <a:tr h="304800">
                <a:tc>
                  <a:txBody>
                    <a:bodyPr/>
                    <a:lstStyle/>
                    <a:p>
                      <a:pPr algn="ctr" fontAlgn="b"/>
                      <a:r>
                        <a:rPr lang="en-US" sz="1000" u="none" strike="noStrike" dirty="0">
                          <a:effectLst/>
                        </a:rPr>
                        <a:t>East South Central</a:t>
                      </a:r>
                      <a:endParaRPr lang="en-US" sz="1000" b="1" i="0" u="none" strike="noStrike" dirty="0">
                        <a:solidFill>
                          <a:srgbClr val="000000"/>
                        </a:solidFill>
                        <a:effectLst/>
                        <a:latin typeface="Arial" panose="020B0604020202020204" pitchFamily="34" charset="0"/>
                      </a:endParaRPr>
                    </a:p>
                  </a:txBody>
                  <a:tcPr marL="0" marR="0" marT="0" marB="0" anchor="ctr">
                    <a:solidFill>
                      <a:srgbClr val="CBE4F1"/>
                    </a:solidFill>
                  </a:tcPr>
                </a:tc>
                <a:tc>
                  <a:txBody>
                    <a:bodyPr/>
                    <a:lstStyle/>
                    <a:p>
                      <a:pPr algn="ctr" fontAlgn="ctr"/>
                      <a:r>
                        <a:rPr lang="en-US" sz="1000" u="none" strike="noStrike" dirty="0">
                          <a:effectLst/>
                        </a:rPr>
                        <a:t>R6</a:t>
                      </a:r>
                      <a:endParaRPr lang="en-US" sz="1000" b="1" i="0" u="none" strike="noStrike" dirty="0">
                        <a:solidFill>
                          <a:srgbClr val="000000"/>
                        </a:solidFill>
                        <a:effectLst/>
                        <a:latin typeface="Arial" panose="020B0604020202020204" pitchFamily="34" charset="0"/>
                      </a:endParaRPr>
                    </a:p>
                  </a:txBody>
                  <a:tcPr marL="0" marR="0" marT="0" marB="0" anchor="ctr">
                    <a:solidFill>
                      <a:srgbClr val="CBE4F1"/>
                    </a:solidFill>
                  </a:tcPr>
                </a:tc>
                <a:extLst>
                  <a:ext uri="{0D108BD9-81ED-4DB2-BD59-A6C34878D82A}">
                    <a16:rowId xmlns:a16="http://schemas.microsoft.com/office/drawing/2014/main" val="3183334104"/>
                  </a:ext>
                </a:extLst>
              </a:tr>
              <a:tr h="304800">
                <a:tc>
                  <a:txBody>
                    <a:bodyPr/>
                    <a:lstStyle/>
                    <a:p>
                      <a:pPr algn="ctr" fontAlgn="b"/>
                      <a:r>
                        <a:rPr lang="en-US" sz="1000" u="none" strike="noStrike" dirty="0">
                          <a:effectLst/>
                        </a:rPr>
                        <a:t>West South Central</a:t>
                      </a:r>
                      <a:endParaRPr lang="en-US" sz="1000" b="1" i="0" u="none" strike="noStrike" dirty="0">
                        <a:solidFill>
                          <a:srgbClr val="000000"/>
                        </a:solidFill>
                        <a:effectLst/>
                        <a:latin typeface="Arial" panose="020B0604020202020204" pitchFamily="34" charset="0"/>
                      </a:endParaRPr>
                    </a:p>
                  </a:txBody>
                  <a:tcPr marL="0" marR="0" marT="0" marB="0" anchor="ctr">
                    <a:solidFill>
                      <a:srgbClr val="E7F2F8"/>
                    </a:solidFill>
                  </a:tcPr>
                </a:tc>
                <a:tc>
                  <a:txBody>
                    <a:bodyPr/>
                    <a:lstStyle/>
                    <a:p>
                      <a:pPr algn="ctr" fontAlgn="ctr"/>
                      <a:r>
                        <a:rPr lang="en-US" sz="1000" u="none" strike="noStrike" dirty="0">
                          <a:effectLst/>
                        </a:rPr>
                        <a:t>R7</a:t>
                      </a:r>
                      <a:endParaRPr lang="en-US" sz="1000" b="1" i="0" u="none" strike="noStrike" dirty="0">
                        <a:solidFill>
                          <a:srgbClr val="000000"/>
                        </a:solidFill>
                        <a:effectLst/>
                        <a:latin typeface="Arial" panose="020B0604020202020204" pitchFamily="34" charset="0"/>
                      </a:endParaRPr>
                    </a:p>
                  </a:txBody>
                  <a:tcPr marL="0" marR="0" marT="0" marB="0" anchor="ctr">
                    <a:solidFill>
                      <a:srgbClr val="E7F2F8"/>
                    </a:solidFill>
                  </a:tcPr>
                </a:tc>
                <a:extLst>
                  <a:ext uri="{0D108BD9-81ED-4DB2-BD59-A6C34878D82A}">
                    <a16:rowId xmlns:a16="http://schemas.microsoft.com/office/drawing/2014/main" val="1490286796"/>
                  </a:ext>
                </a:extLst>
              </a:tr>
              <a:tr h="304800">
                <a:tc>
                  <a:txBody>
                    <a:bodyPr/>
                    <a:lstStyle/>
                    <a:p>
                      <a:pPr algn="ctr" fontAlgn="b"/>
                      <a:r>
                        <a:rPr lang="en-US" sz="1000" u="none" strike="noStrike" dirty="0">
                          <a:effectLst/>
                        </a:rPr>
                        <a:t>Mountain</a:t>
                      </a:r>
                      <a:endParaRPr lang="en-US" sz="1000" b="1" i="0" u="none" strike="noStrike" dirty="0">
                        <a:solidFill>
                          <a:srgbClr val="000000"/>
                        </a:solidFill>
                        <a:effectLst/>
                        <a:latin typeface="Arial" panose="020B0604020202020204" pitchFamily="34" charset="0"/>
                      </a:endParaRPr>
                    </a:p>
                  </a:txBody>
                  <a:tcPr marL="0" marR="0" marT="0" marB="0" anchor="ctr">
                    <a:solidFill>
                      <a:srgbClr val="CBE4F1"/>
                    </a:solidFill>
                  </a:tcPr>
                </a:tc>
                <a:tc>
                  <a:txBody>
                    <a:bodyPr/>
                    <a:lstStyle/>
                    <a:p>
                      <a:pPr algn="ctr" fontAlgn="ctr"/>
                      <a:r>
                        <a:rPr lang="en-US" sz="1000" u="none" strike="noStrike" dirty="0">
                          <a:effectLst/>
                        </a:rPr>
                        <a:t>R8</a:t>
                      </a:r>
                      <a:endParaRPr lang="en-US" sz="1000" b="1" i="0" u="none" strike="noStrike" dirty="0">
                        <a:solidFill>
                          <a:srgbClr val="000000"/>
                        </a:solidFill>
                        <a:effectLst/>
                        <a:latin typeface="Arial" panose="020B0604020202020204" pitchFamily="34" charset="0"/>
                      </a:endParaRPr>
                    </a:p>
                  </a:txBody>
                  <a:tcPr marL="0" marR="0" marT="0" marB="0" anchor="ctr">
                    <a:solidFill>
                      <a:srgbClr val="CBE4F1"/>
                    </a:solidFill>
                  </a:tcPr>
                </a:tc>
                <a:extLst>
                  <a:ext uri="{0D108BD9-81ED-4DB2-BD59-A6C34878D82A}">
                    <a16:rowId xmlns:a16="http://schemas.microsoft.com/office/drawing/2014/main" val="4217709025"/>
                  </a:ext>
                </a:extLst>
              </a:tr>
              <a:tr h="304800">
                <a:tc>
                  <a:txBody>
                    <a:bodyPr/>
                    <a:lstStyle/>
                    <a:p>
                      <a:pPr algn="ctr" fontAlgn="b"/>
                      <a:r>
                        <a:rPr lang="en-US" sz="1000" u="none" strike="noStrike" dirty="0">
                          <a:effectLst/>
                        </a:rPr>
                        <a:t>Pacific</a:t>
                      </a:r>
                      <a:endParaRPr lang="en-US" sz="1000" b="1" i="0" u="none" strike="noStrike" dirty="0">
                        <a:solidFill>
                          <a:srgbClr val="000000"/>
                        </a:solidFill>
                        <a:effectLst/>
                        <a:latin typeface="Arial" panose="020B0604020202020204" pitchFamily="34" charset="0"/>
                      </a:endParaRPr>
                    </a:p>
                  </a:txBody>
                  <a:tcPr marL="0" marR="0" marT="0" marB="0" anchor="ctr">
                    <a:solidFill>
                      <a:srgbClr val="E7F2F8"/>
                    </a:solidFill>
                  </a:tcPr>
                </a:tc>
                <a:tc>
                  <a:txBody>
                    <a:bodyPr/>
                    <a:lstStyle/>
                    <a:p>
                      <a:pPr algn="ctr" fontAlgn="ctr"/>
                      <a:r>
                        <a:rPr lang="en-US" sz="1000" u="none" strike="noStrike" dirty="0">
                          <a:effectLst/>
                        </a:rPr>
                        <a:t>R9</a:t>
                      </a:r>
                      <a:endParaRPr lang="en-US" sz="1000" b="1" i="0" u="none" strike="noStrike" dirty="0">
                        <a:solidFill>
                          <a:srgbClr val="000000"/>
                        </a:solidFill>
                        <a:effectLst/>
                        <a:latin typeface="Arial" panose="020B0604020202020204" pitchFamily="34" charset="0"/>
                      </a:endParaRPr>
                    </a:p>
                  </a:txBody>
                  <a:tcPr marL="0" marR="0" marT="0" marB="0" anchor="ctr">
                    <a:solidFill>
                      <a:srgbClr val="E7F2F8"/>
                    </a:solidFill>
                  </a:tcPr>
                </a:tc>
                <a:extLst>
                  <a:ext uri="{0D108BD9-81ED-4DB2-BD59-A6C34878D82A}">
                    <a16:rowId xmlns:a16="http://schemas.microsoft.com/office/drawing/2014/main" val="1366199012"/>
                  </a:ext>
                </a:extLst>
              </a:tr>
            </a:tbl>
          </a:graphicData>
        </a:graphic>
      </p:graphicFrame>
      <p:graphicFrame>
        <p:nvGraphicFramePr>
          <p:cNvPr id="10" name="Table 9">
            <a:extLst>
              <a:ext uri="{FF2B5EF4-FFF2-40B4-BE49-F238E27FC236}">
                <a16:creationId xmlns:a16="http://schemas.microsoft.com/office/drawing/2014/main" id="{AAB4AC31-B3FE-C488-D027-2F147855C3F2}"/>
              </a:ext>
            </a:extLst>
          </p:cNvPr>
          <p:cNvGraphicFramePr>
            <a:graphicFrameLocks noGrp="1"/>
          </p:cNvGraphicFramePr>
          <p:nvPr>
            <p:extLst>
              <p:ext uri="{D42A27DB-BD31-4B8C-83A1-F6EECF244321}">
                <p14:modId xmlns:p14="http://schemas.microsoft.com/office/powerpoint/2010/main" val="2907363933"/>
              </p:ext>
            </p:extLst>
          </p:nvPr>
        </p:nvGraphicFramePr>
        <p:xfrm>
          <a:off x="9323821" y="3022294"/>
          <a:ext cx="2722336" cy="2849880"/>
        </p:xfrm>
        <a:graphic>
          <a:graphicData uri="http://schemas.openxmlformats.org/drawingml/2006/table">
            <a:tbl>
              <a:tblPr bandRow="1">
                <a:tableStyleId>{7DF18680-E054-41AD-8BC1-D1AEF772440D}</a:tableStyleId>
              </a:tblPr>
              <a:tblGrid>
                <a:gridCol w="1361168">
                  <a:extLst>
                    <a:ext uri="{9D8B030D-6E8A-4147-A177-3AD203B41FA5}">
                      <a16:colId xmlns:a16="http://schemas.microsoft.com/office/drawing/2014/main" val="2616437756"/>
                    </a:ext>
                  </a:extLst>
                </a:gridCol>
                <a:gridCol w="1361168">
                  <a:extLst>
                    <a:ext uri="{9D8B030D-6E8A-4147-A177-3AD203B41FA5}">
                      <a16:colId xmlns:a16="http://schemas.microsoft.com/office/drawing/2014/main" val="3352794456"/>
                    </a:ext>
                  </a:extLst>
                </a:gridCol>
              </a:tblGrid>
              <a:tr h="182880">
                <a:tc>
                  <a:txBody>
                    <a:bodyPr/>
                    <a:lstStyle/>
                    <a:p>
                      <a:pPr algn="ctr" fontAlgn="b"/>
                      <a:r>
                        <a:rPr lang="en-US" sz="1100" b="1" u="none" strike="noStrike" dirty="0">
                          <a:solidFill>
                            <a:schemeClr val="bg1"/>
                          </a:solidFill>
                          <a:effectLst/>
                        </a:rPr>
                        <a:t>ISO Name</a:t>
                      </a:r>
                      <a:endParaRPr lang="en-US" sz="1100" b="1" i="0" u="none" strike="noStrike" dirty="0">
                        <a:solidFill>
                          <a:schemeClr val="bg1"/>
                        </a:solidFill>
                        <a:effectLst/>
                        <a:latin typeface="Calibri" panose="020F0502020204030204" pitchFamily="34" charset="0"/>
                      </a:endParaRPr>
                    </a:p>
                  </a:txBody>
                  <a:tcPr marL="0" marR="0" marT="0" marB="0" anchor="ctr">
                    <a:solidFill>
                      <a:srgbClr val="00B0D9"/>
                    </a:solidFill>
                  </a:tcPr>
                </a:tc>
                <a:tc>
                  <a:txBody>
                    <a:bodyPr/>
                    <a:lstStyle/>
                    <a:p>
                      <a:pPr algn="ctr" fontAlgn="b"/>
                      <a:r>
                        <a:rPr lang="en-US" sz="1100" b="1" u="none" strike="noStrike" dirty="0">
                          <a:solidFill>
                            <a:schemeClr val="bg1"/>
                          </a:solidFill>
                          <a:effectLst/>
                        </a:rPr>
                        <a:t>Roughly Overlapping Census Region(s)</a:t>
                      </a:r>
                      <a:endParaRPr lang="en-US" sz="1100" b="1" i="0" u="none" strike="noStrike" dirty="0">
                        <a:solidFill>
                          <a:schemeClr val="bg1"/>
                        </a:solidFill>
                        <a:effectLst/>
                        <a:latin typeface="Calibri" panose="020F0502020204030204" pitchFamily="34" charset="0"/>
                      </a:endParaRPr>
                    </a:p>
                  </a:txBody>
                  <a:tcPr marL="0" marR="0" marT="0" marB="0" anchor="ctr">
                    <a:solidFill>
                      <a:srgbClr val="00B0D9"/>
                    </a:solidFill>
                  </a:tcPr>
                </a:tc>
                <a:extLst>
                  <a:ext uri="{0D108BD9-81ED-4DB2-BD59-A6C34878D82A}">
                    <a16:rowId xmlns:a16="http://schemas.microsoft.com/office/drawing/2014/main" val="841316330"/>
                  </a:ext>
                </a:extLst>
              </a:tr>
              <a:tr h="335280">
                <a:tc>
                  <a:txBody>
                    <a:bodyPr/>
                    <a:lstStyle/>
                    <a:p>
                      <a:pPr algn="ctr" fontAlgn="b"/>
                      <a:r>
                        <a:rPr lang="en-US" sz="1100" u="none" strike="noStrike" dirty="0">
                          <a:effectLst/>
                        </a:rPr>
                        <a:t>New England</a:t>
                      </a:r>
                      <a:endParaRPr lang="en-US" sz="1100" b="0" i="0" u="none" strike="noStrike" dirty="0">
                        <a:solidFill>
                          <a:srgbClr val="000000"/>
                        </a:solidFill>
                        <a:effectLst/>
                        <a:latin typeface="Calibri" panose="020F0502020204030204" pitchFamily="34" charset="0"/>
                      </a:endParaRPr>
                    </a:p>
                  </a:txBody>
                  <a:tcPr marL="0" marR="0" marT="0" marB="0" anchor="ctr">
                    <a:solidFill>
                      <a:srgbClr val="E7F2F8"/>
                    </a:solidFill>
                  </a:tcPr>
                </a:tc>
                <a:tc>
                  <a:txBody>
                    <a:bodyPr/>
                    <a:lstStyle/>
                    <a:p>
                      <a:pPr algn="ctr" fontAlgn="b"/>
                      <a:r>
                        <a:rPr lang="en-US" sz="1100" u="none" strike="noStrike" dirty="0">
                          <a:effectLst/>
                        </a:rPr>
                        <a:t>R1</a:t>
                      </a:r>
                      <a:endParaRPr lang="en-US" sz="1100" b="0" i="0" u="none" strike="noStrike" dirty="0">
                        <a:solidFill>
                          <a:srgbClr val="000000"/>
                        </a:solidFill>
                        <a:effectLst/>
                        <a:latin typeface="Calibri" panose="020F0502020204030204" pitchFamily="34" charset="0"/>
                      </a:endParaRPr>
                    </a:p>
                  </a:txBody>
                  <a:tcPr marL="0" marR="0" marT="0" marB="0" anchor="ctr">
                    <a:solidFill>
                      <a:srgbClr val="E7F2F8"/>
                    </a:solidFill>
                  </a:tcPr>
                </a:tc>
                <a:extLst>
                  <a:ext uri="{0D108BD9-81ED-4DB2-BD59-A6C34878D82A}">
                    <a16:rowId xmlns:a16="http://schemas.microsoft.com/office/drawing/2014/main" val="3974400393"/>
                  </a:ext>
                </a:extLst>
              </a:tr>
              <a:tr h="335280">
                <a:tc>
                  <a:txBody>
                    <a:bodyPr/>
                    <a:lstStyle/>
                    <a:p>
                      <a:pPr algn="ctr" fontAlgn="b"/>
                      <a:r>
                        <a:rPr lang="en-US" sz="1100" u="none" strike="noStrike" dirty="0">
                          <a:effectLst/>
                        </a:rPr>
                        <a:t>PJM</a:t>
                      </a:r>
                      <a:endParaRPr lang="en-US" sz="1100" b="0" i="0" u="none" strike="noStrike" dirty="0">
                        <a:solidFill>
                          <a:srgbClr val="000000"/>
                        </a:solidFill>
                        <a:effectLst/>
                        <a:latin typeface="Calibri" panose="020F0502020204030204" pitchFamily="34" charset="0"/>
                      </a:endParaRPr>
                    </a:p>
                  </a:txBody>
                  <a:tcPr marL="0" marR="0" marT="0" marB="0" anchor="ctr">
                    <a:solidFill>
                      <a:srgbClr val="CBE4F1"/>
                    </a:solidFill>
                  </a:tcPr>
                </a:tc>
                <a:tc>
                  <a:txBody>
                    <a:bodyPr/>
                    <a:lstStyle/>
                    <a:p>
                      <a:pPr algn="ctr" fontAlgn="b"/>
                      <a:r>
                        <a:rPr lang="en-US" sz="1100" u="none" strike="noStrike" dirty="0">
                          <a:effectLst/>
                        </a:rPr>
                        <a:t>R2, R3, R5, R6</a:t>
                      </a:r>
                      <a:endParaRPr lang="en-US" sz="1100" b="0" i="0" u="none" strike="noStrike" dirty="0">
                        <a:solidFill>
                          <a:srgbClr val="000000"/>
                        </a:solidFill>
                        <a:effectLst/>
                        <a:latin typeface="Calibri" panose="020F0502020204030204" pitchFamily="34" charset="0"/>
                      </a:endParaRPr>
                    </a:p>
                  </a:txBody>
                  <a:tcPr marL="0" marR="0" marT="0" marB="0" anchor="ctr">
                    <a:solidFill>
                      <a:srgbClr val="CBE4F1"/>
                    </a:solidFill>
                  </a:tcPr>
                </a:tc>
                <a:extLst>
                  <a:ext uri="{0D108BD9-81ED-4DB2-BD59-A6C34878D82A}">
                    <a16:rowId xmlns:a16="http://schemas.microsoft.com/office/drawing/2014/main" val="2435918538"/>
                  </a:ext>
                </a:extLst>
              </a:tr>
              <a:tr h="335280">
                <a:tc>
                  <a:txBody>
                    <a:bodyPr/>
                    <a:lstStyle/>
                    <a:p>
                      <a:pPr algn="ctr" fontAlgn="b"/>
                      <a:r>
                        <a:rPr lang="en-US" sz="1100" u="none" strike="noStrike" dirty="0">
                          <a:effectLst/>
                        </a:rPr>
                        <a:t>New York</a:t>
                      </a:r>
                      <a:endParaRPr lang="en-US" sz="1100" b="0" i="0" u="none" strike="noStrike" dirty="0">
                        <a:solidFill>
                          <a:srgbClr val="000000"/>
                        </a:solidFill>
                        <a:effectLst/>
                        <a:latin typeface="Calibri" panose="020F0502020204030204" pitchFamily="34" charset="0"/>
                      </a:endParaRPr>
                    </a:p>
                  </a:txBody>
                  <a:tcPr marL="0" marR="0" marT="0" marB="0" anchor="ctr">
                    <a:solidFill>
                      <a:srgbClr val="E7F2F8"/>
                    </a:solidFill>
                  </a:tcPr>
                </a:tc>
                <a:tc>
                  <a:txBody>
                    <a:bodyPr/>
                    <a:lstStyle/>
                    <a:p>
                      <a:pPr algn="ctr" fontAlgn="b"/>
                      <a:r>
                        <a:rPr lang="en-US" sz="1100" u="none" strike="noStrike" dirty="0">
                          <a:effectLst/>
                        </a:rPr>
                        <a:t>R2</a:t>
                      </a:r>
                      <a:endParaRPr lang="en-US" sz="1100" b="0" i="0" u="none" strike="noStrike" dirty="0">
                        <a:solidFill>
                          <a:srgbClr val="000000"/>
                        </a:solidFill>
                        <a:effectLst/>
                        <a:latin typeface="Calibri" panose="020F0502020204030204" pitchFamily="34" charset="0"/>
                      </a:endParaRPr>
                    </a:p>
                  </a:txBody>
                  <a:tcPr marL="0" marR="0" marT="0" marB="0" anchor="ctr">
                    <a:solidFill>
                      <a:srgbClr val="E7F2F8"/>
                    </a:solidFill>
                  </a:tcPr>
                </a:tc>
                <a:extLst>
                  <a:ext uri="{0D108BD9-81ED-4DB2-BD59-A6C34878D82A}">
                    <a16:rowId xmlns:a16="http://schemas.microsoft.com/office/drawing/2014/main" val="2777994030"/>
                  </a:ext>
                </a:extLst>
              </a:tr>
              <a:tr h="335280">
                <a:tc>
                  <a:txBody>
                    <a:bodyPr/>
                    <a:lstStyle/>
                    <a:p>
                      <a:pPr algn="ctr" fontAlgn="b"/>
                      <a:r>
                        <a:rPr lang="en-US" sz="1100" u="none" strike="noStrike" dirty="0">
                          <a:effectLst/>
                        </a:rPr>
                        <a:t>Southeast</a:t>
                      </a:r>
                      <a:endParaRPr lang="en-US" sz="1100" b="0" i="0" u="none" strike="noStrike" dirty="0">
                        <a:solidFill>
                          <a:srgbClr val="000000"/>
                        </a:solidFill>
                        <a:effectLst/>
                        <a:latin typeface="Calibri" panose="020F0502020204030204" pitchFamily="34" charset="0"/>
                      </a:endParaRPr>
                    </a:p>
                  </a:txBody>
                  <a:tcPr marL="0" marR="0" marT="0" marB="0" anchor="ctr">
                    <a:solidFill>
                      <a:srgbClr val="CBE4F1"/>
                    </a:solidFill>
                  </a:tcPr>
                </a:tc>
                <a:tc>
                  <a:txBody>
                    <a:bodyPr/>
                    <a:lstStyle/>
                    <a:p>
                      <a:pPr algn="ctr" fontAlgn="b"/>
                      <a:r>
                        <a:rPr lang="en-US" sz="1100" u="none" strike="noStrike" dirty="0">
                          <a:effectLst/>
                        </a:rPr>
                        <a:t>R5, R6</a:t>
                      </a:r>
                      <a:endParaRPr lang="en-US" sz="1100" b="0" i="0" u="none" strike="noStrike" dirty="0">
                        <a:solidFill>
                          <a:srgbClr val="000000"/>
                        </a:solidFill>
                        <a:effectLst/>
                        <a:latin typeface="Calibri" panose="020F0502020204030204" pitchFamily="34" charset="0"/>
                      </a:endParaRPr>
                    </a:p>
                  </a:txBody>
                  <a:tcPr marL="0" marR="0" marT="0" marB="0" anchor="ctr">
                    <a:solidFill>
                      <a:srgbClr val="CBE4F1"/>
                    </a:solidFill>
                  </a:tcPr>
                </a:tc>
                <a:extLst>
                  <a:ext uri="{0D108BD9-81ED-4DB2-BD59-A6C34878D82A}">
                    <a16:rowId xmlns:a16="http://schemas.microsoft.com/office/drawing/2014/main" val="4182013338"/>
                  </a:ext>
                </a:extLst>
              </a:tr>
              <a:tr h="335280">
                <a:tc>
                  <a:txBody>
                    <a:bodyPr/>
                    <a:lstStyle/>
                    <a:p>
                      <a:pPr algn="ctr" fontAlgn="b"/>
                      <a:r>
                        <a:rPr lang="en-US" sz="1100" u="none" strike="noStrike" dirty="0">
                          <a:effectLst/>
                        </a:rPr>
                        <a:t>Southwest Power Pool</a:t>
                      </a:r>
                      <a:endParaRPr lang="en-US" sz="1100" b="0" i="0" u="none" strike="noStrike" dirty="0">
                        <a:solidFill>
                          <a:srgbClr val="000000"/>
                        </a:solidFill>
                        <a:effectLst/>
                        <a:latin typeface="Calibri" panose="020F0502020204030204" pitchFamily="34" charset="0"/>
                      </a:endParaRPr>
                    </a:p>
                  </a:txBody>
                  <a:tcPr marL="0" marR="0" marT="0" marB="0" anchor="ctr">
                    <a:solidFill>
                      <a:srgbClr val="E7F2F8"/>
                    </a:solidFill>
                  </a:tcPr>
                </a:tc>
                <a:tc>
                  <a:txBody>
                    <a:bodyPr/>
                    <a:lstStyle/>
                    <a:p>
                      <a:pPr algn="ctr" fontAlgn="b"/>
                      <a:r>
                        <a:rPr lang="en-US" sz="1100" u="none" strike="noStrike" dirty="0">
                          <a:effectLst/>
                        </a:rPr>
                        <a:t>R4, R7</a:t>
                      </a:r>
                      <a:endParaRPr lang="en-US" sz="1100" b="0" i="0" u="none" strike="noStrike" dirty="0">
                        <a:solidFill>
                          <a:srgbClr val="000000"/>
                        </a:solidFill>
                        <a:effectLst/>
                        <a:latin typeface="Calibri" panose="020F0502020204030204" pitchFamily="34" charset="0"/>
                      </a:endParaRPr>
                    </a:p>
                  </a:txBody>
                  <a:tcPr marL="0" marR="0" marT="0" marB="0" anchor="ctr">
                    <a:solidFill>
                      <a:srgbClr val="E7F2F8"/>
                    </a:solidFill>
                  </a:tcPr>
                </a:tc>
                <a:extLst>
                  <a:ext uri="{0D108BD9-81ED-4DB2-BD59-A6C34878D82A}">
                    <a16:rowId xmlns:a16="http://schemas.microsoft.com/office/drawing/2014/main" val="1597484185"/>
                  </a:ext>
                </a:extLst>
              </a:tr>
              <a:tr h="335280">
                <a:tc>
                  <a:txBody>
                    <a:bodyPr/>
                    <a:lstStyle/>
                    <a:p>
                      <a:pPr algn="ctr" fontAlgn="b"/>
                      <a:r>
                        <a:rPr lang="en-US" sz="1100" u="none" strike="noStrike" dirty="0">
                          <a:effectLst/>
                        </a:rPr>
                        <a:t>Midcontinent ISO</a:t>
                      </a:r>
                      <a:endParaRPr lang="en-US" sz="1100" b="0" i="0" u="none" strike="noStrike" dirty="0">
                        <a:solidFill>
                          <a:srgbClr val="000000"/>
                        </a:solidFill>
                        <a:effectLst/>
                        <a:latin typeface="Calibri" panose="020F0502020204030204" pitchFamily="34" charset="0"/>
                      </a:endParaRPr>
                    </a:p>
                  </a:txBody>
                  <a:tcPr marL="0" marR="0" marT="0" marB="0" anchor="ctr">
                    <a:solidFill>
                      <a:srgbClr val="CBE4F1"/>
                    </a:solidFill>
                  </a:tcPr>
                </a:tc>
                <a:tc>
                  <a:txBody>
                    <a:bodyPr/>
                    <a:lstStyle/>
                    <a:p>
                      <a:pPr algn="ctr" fontAlgn="b"/>
                      <a:r>
                        <a:rPr lang="en-US" sz="1100" u="none" strike="noStrike" dirty="0">
                          <a:effectLst/>
                        </a:rPr>
                        <a:t>R3, R4, R7</a:t>
                      </a:r>
                      <a:endParaRPr lang="en-US" sz="1100" b="0" i="0" u="none" strike="noStrike" dirty="0">
                        <a:solidFill>
                          <a:srgbClr val="000000"/>
                        </a:solidFill>
                        <a:effectLst/>
                        <a:latin typeface="Calibri" panose="020F0502020204030204" pitchFamily="34" charset="0"/>
                      </a:endParaRPr>
                    </a:p>
                  </a:txBody>
                  <a:tcPr marL="0" marR="0" marT="0" marB="0" anchor="ctr">
                    <a:solidFill>
                      <a:srgbClr val="CBE4F1"/>
                    </a:solidFill>
                  </a:tcPr>
                </a:tc>
                <a:extLst>
                  <a:ext uri="{0D108BD9-81ED-4DB2-BD59-A6C34878D82A}">
                    <a16:rowId xmlns:a16="http://schemas.microsoft.com/office/drawing/2014/main" val="2857375100"/>
                  </a:ext>
                </a:extLst>
              </a:tr>
              <a:tr h="335280">
                <a:tc>
                  <a:txBody>
                    <a:bodyPr/>
                    <a:lstStyle/>
                    <a:p>
                      <a:pPr algn="ctr" fontAlgn="b"/>
                      <a:r>
                        <a:rPr lang="en-US" sz="1100" u="none" strike="noStrike" dirty="0">
                          <a:effectLst/>
                        </a:rPr>
                        <a:t>Florida</a:t>
                      </a:r>
                      <a:endParaRPr lang="en-US" sz="1100" b="0" i="0" u="none" strike="noStrike" dirty="0">
                        <a:solidFill>
                          <a:srgbClr val="000000"/>
                        </a:solidFill>
                        <a:effectLst/>
                        <a:latin typeface="Calibri" panose="020F0502020204030204" pitchFamily="34" charset="0"/>
                      </a:endParaRPr>
                    </a:p>
                  </a:txBody>
                  <a:tcPr marL="0" marR="0" marT="0" marB="0" anchor="ctr">
                    <a:solidFill>
                      <a:srgbClr val="E7F2F8"/>
                    </a:solidFill>
                  </a:tcPr>
                </a:tc>
                <a:tc>
                  <a:txBody>
                    <a:bodyPr/>
                    <a:lstStyle/>
                    <a:p>
                      <a:pPr algn="ctr" fontAlgn="b"/>
                      <a:r>
                        <a:rPr lang="en-US" sz="1100" u="none" strike="noStrike" dirty="0">
                          <a:effectLst/>
                        </a:rPr>
                        <a:t>R5</a:t>
                      </a:r>
                      <a:endParaRPr lang="en-US" sz="1100" b="0" i="0" u="none" strike="noStrike" dirty="0">
                        <a:solidFill>
                          <a:srgbClr val="000000"/>
                        </a:solidFill>
                        <a:effectLst/>
                        <a:latin typeface="Calibri" panose="020F0502020204030204" pitchFamily="34" charset="0"/>
                      </a:endParaRPr>
                    </a:p>
                  </a:txBody>
                  <a:tcPr marL="0" marR="0" marT="0" marB="0" anchor="ctr">
                    <a:solidFill>
                      <a:srgbClr val="E7F2F8"/>
                    </a:solidFill>
                  </a:tcPr>
                </a:tc>
                <a:extLst>
                  <a:ext uri="{0D108BD9-81ED-4DB2-BD59-A6C34878D82A}">
                    <a16:rowId xmlns:a16="http://schemas.microsoft.com/office/drawing/2014/main" val="1296458009"/>
                  </a:ext>
                </a:extLst>
              </a:tr>
            </a:tbl>
          </a:graphicData>
        </a:graphic>
      </p:graphicFrame>
      <p:sp>
        <p:nvSpPr>
          <p:cNvPr id="11" name="TextBox 10">
            <a:extLst>
              <a:ext uri="{FF2B5EF4-FFF2-40B4-BE49-F238E27FC236}">
                <a16:creationId xmlns:a16="http://schemas.microsoft.com/office/drawing/2014/main" id="{65CAA7DC-D8FE-BFC4-CD77-3CFA3977EB31}"/>
              </a:ext>
            </a:extLst>
          </p:cNvPr>
          <p:cNvSpPr txBox="1"/>
          <p:nvPr/>
        </p:nvSpPr>
        <p:spPr>
          <a:xfrm>
            <a:off x="270626" y="5273244"/>
            <a:ext cx="6769595" cy="954107"/>
          </a:xfrm>
          <a:prstGeom prst="rect">
            <a:avLst/>
          </a:prstGeom>
          <a:noFill/>
        </p:spPr>
        <p:txBody>
          <a:bodyPr vert="horz" wrap="square" rtlCol="0">
            <a:spAutoFit/>
          </a:bodyPr>
          <a:lstStyle/>
          <a:p>
            <a:pPr algn="ctr" rtl="0" eaLnBrk="1" fontAlgn="auto" hangingPunct="1">
              <a:lnSpc>
                <a:spcPct val="100000"/>
              </a:lnSpc>
              <a:spcBef>
                <a:spcPts val="0"/>
              </a:spcBef>
              <a:spcAft>
                <a:spcPts val="0"/>
              </a:spcAft>
            </a:pPr>
            <a:r>
              <a:rPr lang="en-US" sz="1400" b="0" i="1" u="none" dirty="0">
                <a:solidFill>
                  <a:srgbClr val="000000"/>
                </a:solidFill>
              </a:rPr>
              <a:t>An overlay of census regions on control areas. PROMOD expects inputs at the transmission-area level, which largely follow control area lines in this map. Each area is a part of one of Eastern Interconnect, Western Interconnect, </a:t>
            </a:r>
            <a:r>
              <a:rPr lang="en-US" sz="1400" i="1" dirty="0">
                <a:solidFill>
                  <a:srgbClr val="000000"/>
                </a:solidFill>
              </a:rPr>
              <a:t>o</a:t>
            </a:r>
            <a:r>
              <a:rPr lang="en-US" sz="1400" b="0" i="1" u="none" dirty="0">
                <a:solidFill>
                  <a:srgbClr val="000000"/>
                </a:solidFill>
              </a:rPr>
              <a:t>r ERCOT.</a:t>
            </a:r>
          </a:p>
        </p:txBody>
      </p:sp>
      <p:sp>
        <p:nvSpPr>
          <p:cNvPr id="12" name="TextBox 11">
            <a:extLst>
              <a:ext uri="{FF2B5EF4-FFF2-40B4-BE49-F238E27FC236}">
                <a16:creationId xmlns:a16="http://schemas.microsoft.com/office/drawing/2014/main" id="{4C734506-49CD-42B9-1918-2C597E406E43}"/>
              </a:ext>
            </a:extLst>
          </p:cNvPr>
          <p:cNvSpPr txBox="1"/>
          <p:nvPr/>
        </p:nvSpPr>
        <p:spPr>
          <a:xfrm>
            <a:off x="270626" y="5027023"/>
            <a:ext cx="998991" cy="246221"/>
          </a:xfrm>
          <a:prstGeom prst="rect">
            <a:avLst/>
          </a:prstGeom>
          <a:noFill/>
        </p:spPr>
        <p:txBody>
          <a:bodyPr vert="horz" wrap="none" rtlCol="0">
            <a:spAutoFit/>
          </a:bodyPr>
          <a:lstStyle/>
          <a:p>
            <a:pPr algn="l" rtl="0" eaLnBrk="1" fontAlgn="auto" hangingPunct="1">
              <a:lnSpc>
                <a:spcPct val="100000"/>
              </a:lnSpc>
              <a:spcBef>
                <a:spcPts val="0"/>
              </a:spcBef>
              <a:spcAft>
                <a:spcPts val="0"/>
              </a:spcAft>
            </a:pPr>
            <a:r>
              <a:rPr lang="en-US" sz="1000" b="0" i="1" u="none" baseline="0" dirty="0">
                <a:solidFill>
                  <a:schemeClr val="bg1">
                    <a:lumMod val="75000"/>
                  </a:schemeClr>
                </a:solidFill>
              </a:rPr>
              <a:t>Source: NETL </a:t>
            </a:r>
          </a:p>
        </p:txBody>
      </p:sp>
    </p:spTree>
    <p:extLst>
      <p:ext uri="{BB962C8B-B14F-4D97-AF65-F5344CB8AC3E}">
        <p14:creationId xmlns:p14="http://schemas.microsoft.com/office/powerpoint/2010/main" val="189311175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48A677EC-A8CE-3EA6-4C4C-60C7B6B76B19}"/>
              </a:ext>
            </a:extLst>
          </p:cNvPr>
          <p:cNvSpPr>
            <a:spLocks noGrp="1"/>
          </p:cNvSpPr>
          <p:nvPr>
            <p:ph idx="1"/>
          </p:nvPr>
        </p:nvSpPr>
        <p:spPr>
          <a:xfrm>
            <a:off x="7127348" y="1175502"/>
            <a:ext cx="4910666" cy="4995560"/>
          </a:xfrm>
        </p:spPr>
        <p:txBody>
          <a:bodyPr>
            <a:normAutofit/>
          </a:bodyPr>
          <a:lstStyle/>
          <a:p>
            <a:r>
              <a:rPr lang="en-US" dirty="0"/>
              <a:t>The electricity sector is designed in MARKAL to become net negative by 2035 (bio-energy with carbon capture and storage deployment)</a:t>
            </a:r>
          </a:p>
          <a:p>
            <a:r>
              <a:rPr lang="en-US" dirty="0"/>
              <a:t>2050 onwards, land use and a net-negative electricity sector together balance the system to net zero economy-wide</a:t>
            </a:r>
          </a:p>
          <a:p>
            <a:r>
              <a:rPr lang="en-US" dirty="0"/>
              <a:t>Decarbonization is also seen in transportation (out of the  scope for this work)</a:t>
            </a:r>
          </a:p>
        </p:txBody>
      </p:sp>
      <p:sp>
        <p:nvSpPr>
          <p:cNvPr id="10" name="Subtitle 9">
            <a:extLst>
              <a:ext uri="{FF2B5EF4-FFF2-40B4-BE49-F238E27FC236}">
                <a16:creationId xmlns:a16="http://schemas.microsoft.com/office/drawing/2014/main" id="{EB1811B4-B987-A8A4-E5EA-58AADF312D6B}"/>
              </a:ext>
            </a:extLst>
          </p:cNvPr>
          <p:cNvSpPr>
            <a:spLocks noGrp="1"/>
          </p:cNvSpPr>
          <p:nvPr>
            <p:ph type="subTitle" idx="13"/>
          </p:nvPr>
        </p:nvSpPr>
        <p:spPr/>
        <p:txBody>
          <a:bodyPr/>
          <a:lstStyle/>
          <a:p>
            <a:r>
              <a:rPr lang="en-US" dirty="0"/>
              <a:t>Carbon Dioxide (CO</a:t>
            </a:r>
            <a:r>
              <a:rPr lang="en-US" baseline="-25000" dirty="0"/>
              <a:t>2</a:t>
            </a:r>
            <a:r>
              <a:rPr lang="en-US" dirty="0"/>
              <a:t>) Emissions (All Sectors)</a:t>
            </a:r>
          </a:p>
        </p:txBody>
      </p:sp>
      <p:sp>
        <p:nvSpPr>
          <p:cNvPr id="8" name="Title 7">
            <a:extLst>
              <a:ext uri="{FF2B5EF4-FFF2-40B4-BE49-F238E27FC236}">
                <a16:creationId xmlns:a16="http://schemas.microsoft.com/office/drawing/2014/main" id="{27498AAF-50BB-7280-B4E1-2F757FBBF8D0}"/>
              </a:ext>
            </a:extLst>
          </p:cNvPr>
          <p:cNvSpPr>
            <a:spLocks noGrp="1"/>
          </p:cNvSpPr>
          <p:nvPr>
            <p:ph type="title"/>
          </p:nvPr>
        </p:nvSpPr>
        <p:spPr/>
        <p:txBody>
          <a:bodyPr/>
          <a:lstStyle/>
          <a:p>
            <a:r>
              <a:rPr lang="en-US" dirty="0"/>
              <a:t>MARKAL Data Exploratory Analysis</a:t>
            </a:r>
          </a:p>
        </p:txBody>
      </p:sp>
      <p:graphicFrame>
        <p:nvGraphicFramePr>
          <p:cNvPr id="12" name="Chart 11">
            <a:extLst>
              <a:ext uri="{FF2B5EF4-FFF2-40B4-BE49-F238E27FC236}">
                <a16:creationId xmlns:a16="http://schemas.microsoft.com/office/drawing/2014/main" id="{1D21E517-89AD-4F33-B04B-1A5DEED725F6}"/>
              </a:ext>
            </a:extLst>
          </p:cNvPr>
          <p:cNvGraphicFramePr>
            <a:graphicFrameLocks noGrp="1"/>
          </p:cNvGraphicFramePr>
          <p:nvPr/>
        </p:nvGraphicFramePr>
        <p:xfrm>
          <a:off x="92530" y="1434422"/>
          <a:ext cx="7121070" cy="4335007"/>
        </p:xfrm>
        <a:graphic>
          <a:graphicData uri="http://schemas.openxmlformats.org/drawingml/2006/chart">
            <c:chart xmlns:c="http://schemas.openxmlformats.org/drawingml/2006/chart" xmlns:r="http://schemas.openxmlformats.org/officeDocument/2006/relationships" r:id="rId2"/>
          </a:graphicData>
        </a:graphic>
      </p:graphicFrame>
      <p:sp>
        <p:nvSpPr>
          <p:cNvPr id="2" name="Slide Number Placeholder 4">
            <a:extLst>
              <a:ext uri="{FF2B5EF4-FFF2-40B4-BE49-F238E27FC236}">
                <a16:creationId xmlns:a16="http://schemas.microsoft.com/office/drawing/2014/main" id="{6A1B1CF9-48F5-6969-5433-BB85FD40024C}"/>
              </a:ext>
            </a:extLst>
          </p:cNvPr>
          <p:cNvSpPr>
            <a:spLocks noGrp="1"/>
          </p:cNvSpPr>
          <p:nvPr>
            <p:ph type="sldNum" sz="quarter" idx="15"/>
          </p:nvPr>
        </p:nvSpPr>
        <p:spPr>
          <a:xfrm>
            <a:off x="11569565" y="6356350"/>
            <a:ext cx="390625" cy="365125"/>
          </a:xfrm>
        </p:spPr>
        <p:txBody>
          <a:bodyPr/>
          <a:lstStyle/>
          <a:p>
            <a:fld id="{6CBE36CA-A7C6-4838-9ACB-C8D30B8F2C6D}" type="slidenum">
              <a:rPr lang="en-US" smtClean="0"/>
              <a:pPr/>
              <a:t>25</a:t>
            </a:fld>
            <a:endParaRPr lang="en-US" dirty="0"/>
          </a:p>
        </p:txBody>
      </p:sp>
      <p:sp>
        <p:nvSpPr>
          <p:cNvPr id="3" name="TextBox 2">
            <a:extLst>
              <a:ext uri="{FF2B5EF4-FFF2-40B4-BE49-F238E27FC236}">
                <a16:creationId xmlns:a16="http://schemas.microsoft.com/office/drawing/2014/main" id="{BF60FAF1-36B1-C271-A93B-7EBECF2B339C}"/>
              </a:ext>
            </a:extLst>
          </p:cNvPr>
          <p:cNvSpPr txBox="1"/>
          <p:nvPr/>
        </p:nvSpPr>
        <p:spPr>
          <a:xfrm>
            <a:off x="6061088" y="5905238"/>
            <a:ext cx="998991" cy="246221"/>
          </a:xfrm>
          <a:prstGeom prst="rect">
            <a:avLst/>
          </a:prstGeom>
          <a:noFill/>
        </p:spPr>
        <p:txBody>
          <a:bodyPr vert="horz" wrap="none" rtlCol="0">
            <a:spAutoFit/>
          </a:bodyPr>
          <a:lstStyle/>
          <a:p>
            <a:pPr algn="l" rtl="0" eaLnBrk="1" fontAlgn="auto" hangingPunct="1">
              <a:lnSpc>
                <a:spcPct val="100000"/>
              </a:lnSpc>
              <a:spcBef>
                <a:spcPts val="0"/>
              </a:spcBef>
              <a:spcAft>
                <a:spcPts val="0"/>
              </a:spcAft>
            </a:pPr>
            <a:r>
              <a:rPr lang="en-US" sz="1000" b="0" i="1" u="none" baseline="0" dirty="0">
                <a:solidFill>
                  <a:schemeClr val="bg1">
                    <a:lumMod val="75000"/>
                  </a:schemeClr>
                </a:solidFill>
              </a:rPr>
              <a:t>Source: NETL </a:t>
            </a:r>
          </a:p>
        </p:txBody>
      </p:sp>
    </p:spTree>
    <p:extLst>
      <p:ext uri="{BB962C8B-B14F-4D97-AF65-F5344CB8AC3E}">
        <p14:creationId xmlns:p14="http://schemas.microsoft.com/office/powerpoint/2010/main" val="36250355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FFCBF02-E156-43DF-9E96-493D50779B1B}"/>
              </a:ext>
            </a:extLst>
          </p:cNvPr>
          <p:cNvSpPr>
            <a:spLocks noGrp="1"/>
          </p:cNvSpPr>
          <p:nvPr>
            <p:ph idx="1"/>
          </p:nvPr>
        </p:nvSpPr>
        <p:spPr>
          <a:xfrm>
            <a:off x="270627" y="1168878"/>
            <a:ext cx="11580921" cy="3439193"/>
          </a:xfrm>
        </p:spPr>
        <p:txBody>
          <a:bodyPr>
            <a:normAutofit lnSpcReduction="10000"/>
          </a:bodyPr>
          <a:lstStyle/>
          <a:p>
            <a:r>
              <a:rPr lang="en-US" dirty="0"/>
              <a:t>Smriti Sharma – National Energy Technology Laboratory (NETL) support contractor</a:t>
            </a:r>
          </a:p>
          <a:p>
            <a:r>
              <a:rPr lang="en-US" dirty="0"/>
              <a:t>Boris Datsov – NETL support contractor</a:t>
            </a:r>
          </a:p>
          <a:p>
            <a:r>
              <a:rPr lang="en-US" dirty="0"/>
              <a:t>Nadejda Victor – NETL support contractor</a:t>
            </a:r>
          </a:p>
          <a:p>
            <a:r>
              <a:rPr lang="en-US" dirty="0"/>
              <a:t>Kirk LaBarbara –NETL</a:t>
            </a:r>
          </a:p>
          <a:p>
            <a:r>
              <a:rPr lang="en-US" dirty="0"/>
              <a:t>Arun K. S. Iyengar – NETL support contractor</a:t>
            </a:r>
          </a:p>
          <a:p>
            <a:r>
              <a:rPr lang="en-US" dirty="0"/>
              <a:t>John Brewer – NETL</a:t>
            </a:r>
          </a:p>
          <a:p>
            <a:r>
              <a:rPr lang="en-US" dirty="0"/>
              <a:t>Chris Nichols – NETL</a:t>
            </a:r>
          </a:p>
        </p:txBody>
      </p:sp>
      <p:sp>
        <p:nvSpPr>
          <p:cNvPr id="4" name="Title 3">
            <a:extLst>
              <a:ext uri="{FF2B5EF4-FFF2-40B4-BE49-F238E27FC236}">
                <a16:creationId xmlns:a16="http://schemas.microsoft.com/office/drawing/2014/main" id="{AAEEC96D-5D66-4133-872A-91FB79BF02C0}"/>
              </a:ext>
            </a:extLst>
          </p:cNvPr>
          <p:cNvSpPr>
            <a:spLocks noGrp="1"/>
          </p:cNvSpPr>
          <p:nvPr>
            <p:ph type="title"/>
          </p:nvPr>
        </p:nvSpPr>
        <p:spPr/>
        <p:txBody>
          <a:bodyPr/>
          <a:lstStyle/>
          <a:p>
            <a:r>
              <a:rPr lang="en-US" dirty="0"/>
              <a:t>Project Team</a:t>
            </a:r>
          </a:p>
        </p:txBody>
      </p:sp>
      <p:sp>
        <p:nvSpPr>
          <p:cNvPr id="6" name="Slide Number Placeholder 5">
            <a:extLst>
              <a:ext uri="{FF2B5EF4-FFF2-40B4-BE49-F238E27FC236}">
                <a16:creationId xmlns:a16="http://schemas.microsoft.com/office/drawing/2014/main" id="{82F26B98-4034-457D-A432-58312EC1A1A1}"/>
              </a:ext>
            </a:extLst>
          </p:cNvPr>
          <p:cNvSpPr>
            <a:spLocks noGrp="1"/>
          </p:cNvSpPr>
          <p:nvPr>
            <p:ph type="sldNum" sz="quarter" idx="15"/>
          </p:nvPr>
        </p:nvSpPr>
        <p:spPr/>
        <p:txBody>
          <a:bodyPr/>
          <a:lstStyle/>
          <a:p>
            <a:fld id="{6CBE36CA-A7C6-4838-9ACB-C8D30B8F2C6D}" type="slidenum">
              <a:rPr lang="en-US" smtClean="0"/>
              <a:pPr/>
              <a:t>3</a:t>
            </a:fld>
            <a:endParaRPr lang="en-US" dirty="0"/>
          </a:p>
        </p:txBody>
      </p:sp>
      <p:pic>
        <p:nvPicPr>
          <p:cNvPr id="5" name="Picture 4" descr="A person wearing glasses and a suit&#10;&#10;Description automatically generated">
            <a:extLst>
              <a:ext uri="{FF2B5EF4-FFF2-40B4-BE49-F238E27FC236}">
                <a16:creationId xmlns:a16="http://schemas.microsoft.com/office/drawing/2014/main" id="{C182F876-8558-CC12-0A8D-E7CE2F339FD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09043" y="4612549"/>
            <a:ext cx="1581446" cy="1581446"/>
          </a:xfrm>
          <a:prstGeom prst="rect">
            <a:avLst/>
          </a:prstGeom>
          <a:ln>
            <a:solidFill>
              <a:srgbClr val="E7F2F8"/>
            </a:solidFill>
          </a:ln>
        </p:spPr>
      </p:pic>
      <p:pic>
        <p:nvPicPr>
          <p:cNvPr id="8" name="Picture 7" descr="A person smiling in front of a map&#10;&#10;Description automatically generated">
            <a:extLst>
              <a:ext uri="{FF2B5EF4-FFF2-40B4-BE49-F238E27FC236}">
                <a16:creationId xmlns:a16="http://schemas.microsoft.com/office/drawing/2014/main" id="{31C5CADD-0EA3-B256-6124-8A2F4A9E390D}"/>
              </a:ext>
            </a:extLst>
          </p:cNvPr>
          <p:cNvPicPr>
            <a:picLocks noChangeAspect="1"/>
          </p:cNvPicPr>
          <p:nvPr/>
        </p:nvPicPr>
        <p:blipFill>
          <a:blip r:embed="rId3">
            <a:extLst>
              <a:ext uri="{28A0092B-C50C-407E-A947-70E740481C1C}">
                <a14:useLocalDpi xmlns:a14="http://schemas.microsoft.com/office/drawing/2010/main" val="0"/>
              </a:ext>
            </a:extLst>
          </a:blip>
          <a:srcRect r="3981"/>
          <a:stretch/>
        </p:blipFill>
        <p:spPr>
          <a:xfrm>
            <a:off x="10437829" y="4608071"/>
            <a:ext cx="1518502" cy="1581445"/>
          </a:xfrm>
          <a:prstGeom prst="rect">
            <a:avLst/>
          </a:prstGeom>
          <a:ln>
            <a:solidFill>
              <a:srgbClr val="E7F2F8"/>
            </a:solidFill>
          </a:ln>
        </p:spPr>
      </p:pic>
      <p:pic>
        <p:nvPicPr>
          <p:cNvPr id="10" name="Picture 9" descr="A person in a plaid shirt&#10;&#10;Description automatically generated">
            <a:extLst>
              <a:ext uri="{FF2B5EF4-FFF2-40B4-BE49-F238E27FC236}">
                <a16:creationId xmlns:a16="http://schemas.microsoft.com/office/drawing/2014/main" id="{8C14A3C5-E16F-1FCD-DE2A-56B6148B5FBF}"/>
              </a:ext>
            </a:extLst>
          </p:cNvPr>
          <p:cNvPicPr>
            <a:picLocks noChangeAspect="1"/>
          </p:cNvPicPr>
          <p:nvPr/>
        </p:nvPicPr>
        <p:blipFill>
          <a:blip r:embed="rId4">
            <a:extLst>
              <a:ext uri="{28A0092B-C50C-407E-A947-70E740481C1C}">
                <a14:useLocalDpi xmlns:a14="http://schemas.microsoft.com/office/drawing/2010/main" val="0"/>
              </a:ext>
            </a:extLst>
          </a:blip>
          <a:srcRect l="26644" t="2652" r="27463" b="25875"/>
          <a:stretch/>
        </p:blipFill>
        <p:spPr>
          <a:xfrm>
            <a:off x="8803070" y="4608071"/>
            <a:ext cx="1422532" cy="1581839"/>
          </a:xfrm>
          <a:prstGeom prst="rect">
            <a:avLst/>
          </a:prstGeom>
          <a:ln>
            <a:solidFill>
              <a:srgbClr val="E7F2F8"/>
            </a:solidFill>
          </a:ln>
        </p:spPr>
      </p:pic>
      <p:pic>
        <p:nvPicPr>
          <p:cNvPr id="12" name="Picture 11" descr="A person in a suit and glasses&#10;&#10;Description automatically generated">
            <a:extLst>
              <a:ext uri="{FF2B5EF4-FFF2-40B4-BE49-F238E27FC236}">
                <a16:creationId xmlns:a16="http://schemas.microsoft.com/office/drawing/2014/main" id="{70BCA320-BA33-5F57-5CAF-D7E54D4BF0FF}"/>
              </a:ext>
            </a:extLst>
          </p:cNvPr>
          <p:cNvPicPr>
            <a:picLocks noChangeAspect="1"/>
          </p:cNvPicPr>
          <p:nvPr/>
        </p:nvPicPr>
        <p:blipFill>
          <a:blip r:embed="rId5">
            <a:extLst>
              <a:ext uri="{28A0092B-C50C-407E-A947-70E740481C1C}">
                <a14:useLocalDpi xmlns:a14="http://schemas.microsoft.com/office/drawing/2010/main" val="0"/>
              </a:ext>
            </a:extLst>
          </a:blip>
          <a:srcRect l="385" t="2755" r="381" b="34595"/>
          <a:stretch/>
        </p:blipFill>
        <p:spPr>
          <a:xfrm>
            <a:off x="5180448" y="4612549"/>
            <a:ext cx="1637998" cy="1616706"/>
          </a:xfrm>
          <a:prstGeom prst="rect">
            <a:avLst/>
          </a:prstGeom>
          <a:ln>
            <a:solidFill>
              <a:srgbClr val="E7F2F8"/>
            </a:solidFill>
          </a:ln>
        </p:spPr>
      </p:pic>
      <p:pic>
        <p:nvPicPr>
          <p:cNvPr id="14" name="Picture 13" descr="A person with a dog&#10;&#10;Description automatically generated">
            <a:extLst>
              <a:ext uri="{FF2B5EF4-FFF2-40B4-BE49-F238E27FC236}">
                <a16:creationId xmlns:a16="http://schemas.microsoft.com/office/drawing/2014/main" id="{26222E63-8AE2-AEE0-86C1-6CAE771CE3A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52826" y="4626111"/>
            <a:ext cx="1535827" cy="1603144"/>
          </a:xfrm>
          <a:prstGeom prst="rect">
            <a:avLst/>
          </a:prstGeom>
          <a:ln>
            <a:solidFill>
              <a:srgbClr val="E7F2F8"/>
            </a:solidFill>
          </a:ln>
        </p:spPr>
      </p:pic>
      <p:pic>
        <p:nvPicPr>
          <p:cNvPr id="16" name="Picture 15" descr="A person wearing glasses and a scarf&#10;&#10;Description automatically generated">
            <a:extLst>
              <a:ext uri="{FF2B5EF4-FFF2-40B4-BE49-F238E27FC236}">
                <a16:creationId xmlns:a16="http://schemas.microsoft.com/office/drawing/2014/main" id="{3C390069-81CD-0635-2927-09762E924A0B}"/>
              </a:ext>
            </a:extLst>
          </p:cNvPr>
          <p:cNvPicPr>
            <a:picLocks noChangeAspect="1"/>
          </p:cNvPicPr>
          <p:nvPr/>
        </p:nvPicPr>
        <p:blipFill>
          <a:blip r:embed="rId7">
            <a:extLst>
              <a:ext uri="{28A0092B-C50C-407E-A947-70E740481C1C}">
                <a14:useLocalDpi xmlns:a14="http://schemas.microsoft.com/office/drawing/2010/main" val="0"/>
              </a:ext>
            </a:extLst>
          </a:blip>
          <a:srcRect r="4486" b="14018"/>
          <a:stretch/>
        </p:blipFill>
        <p:spPr>
          <a:xfrm>
            <a:off x="340451" y="4626111"/>
            <a:ext cx="1432841" cy="1603145"/>
          </a:xfrm>
          <a:prstGeom prst="rect">
            <a:avLst/>
          </a:prstGeom>
          <a:ln>
            <a:solidFill>
              <a:srgbClr val="E7F2F8"/>
            </a:solidFill>
          </a:ln>
        </p:spPr>
      </p:pic>
      <p:pic>
        <p:nvPicPr>
          <p:cNvPr id="1026" name="Picture 2">
            <a:extLst>
              <a:ext uri="{FF2B5EF4-FFF2-40B4-BE49-F238E27FC236}">
                <a16:creationId xmlns:a16="http://schemas.microsoft.com/office/drawing/2014/main" id="{88C61A79-40CA-540F-9949-8E4AB1657314}"/>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8360" t="13230" r="5282" b="3847"/>
          <a:stretch/>
        </p:blipFill>
        <p:spPr bwMode="auto">
          <a:xfrm>
            <a:off x="1985875" y="4626111"/>
            <a:ext cx="1254369" cy="1605951"/>
          </a:xfrm>
          <a:prstGeom prst="rect">
            <a:avLst/>
          </a:prstGeom>
          <a:noFill/>
          <a:ln>
            <a:solidFill>
              <a:srgbClr val="E7F2F8"/>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202339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5F973F8-7440-FDA9-8A38-29610042E940}"/>
              </a:ext>
            </a:extLst>
          </p:cNvPr>
          <p:cNvSpPr>
            <a:spLocks noGrp="1"/>
          </p:cNvSpPr>
          <p:nvPr>
            <p:ph idx="1"/>
          </p:nvPr>
        </p:nvSpPr>
        <p:spPr/>
        <p:txBody>
          <a:bodyPr/>
          <a:lstStyle/>
          <a:p>
            <a:r>
              <a:rPr lang="en-US" dirty="0"/>
              <a:t>Analysis Design</a:t>
            </a:r>
          </a:p>
          <a:p>
            <a:r>
              <a:rPr lang="en-US" dirty="0"/>
              <a:t>Analysis Approach</a:t>
            </a:r>
          </a:p>
          <a:p>
            <a:r>
              <a:rPr lang="en-US" dirty="0"/>
              <a:t>MARKAL Data Overview</a:t>
            </a:r>
          </a:p>
          <a:p>
            <a:r>
              <a:rPr lang="en-US" dirty="0"/>
              <a:t>Translator 1 Data Overview</a:t>
            </a:r>
          </a:p>
          <a:p>
            <a:r>
              <a:rPr lang="en-US" dirty="0"/>
              <a:t>PROMOD Results Overview</a:t>
            </a:r>
          </a:p>
          <a:p>
            <a:r>
              <a:rPr lang="en-US" dirty="0"/>
              <a:t>Results Comparison</a:t>
            </a:r>
          </a:p>
          <a:p>
            <a:r>
              <a:rPr lang="en-US" dirty="0"/>
              <a:t>Conclusion, Value-Add, and Next Steps</a:t>
            </a:r>
          </a:p>
          <a:p>
            <a:r>
              <a:rPr lang="en-US" dirty="0"/>
              <a:t>Appendix</a:t>
            </a:r>
          </a:p>
          <a:p>
            <a:endParaRPr lang="en-US" dirty="0"/>
          </a:p>
        </p:txBody>
      </p:sp>
      <p:sp>
        <p:nvSpPr>
          <p:cNvPr id="4" name="Title 3">
            <a:extLst>
              <a:ext uri="{FF2B5EF4-FFF2-40B4-BE49-F238E27FC236}">
                <a16:creationId xmlns:a16="http://schemas.microsoft.com/office/drawing/2014/main" id="{B9057F9E-AA94-7E47-F009-46B79A062BE6}"/>
              </a:ext>
            </a:extLst>
          </p:cNvPr>
          <p:cNvSpPr>
            <a:spLocks noGrp="1"/>
          </p:cNvSpPr>
          <p:nvPr>
            <p:ph type="title"/>
          </p:nvPr>
        </p:nvSpPr>
        <p:spPr/>
        <p:txBody>
          <a:bodyPr/>
          <a:lstStyle/>
          <a:p>
            <a:r>
              <a:rPr lang="en-US" dirty="0"/>
              <a:t>Agenda</a:t>
            </a:r>
          </a:p>
        </p:txBody>
      </p:sp>
      <p:sp>
        <p:nvSpPr>
          <p:cNvPr id="5" name="Slide Number Placeholder 4">
            <a:extLst>
              <a:ext uri="{FF2B5EF4-FFF2-40B4-BE49-F238E27FC236}">
                <a16:creationId xmlns:a16="http://schemas.microsoft.com/office/drawing/2014/main" id="{1A5A16B4-6E92-5301-2045-9AE9F5FCB421}"/>
              </a:ext>
            </a:extLst>
          </p:cNvPr>
          <p:cNvSpPr>
            <a:spLocks noGrp="1"/>
          </p:cNvSpPr>
          <p:nvPr>
            <p:ph type="sldNum" sz="quarter" idx="15"/>
          </p:nvPr>
        </p:nvSpPr>
        <p:spPr/>
        <p:txBody>
          <a:bodyPr/>
          <a:lstStyle/>
          <a:p>
            <a:fld id="{6CBE36CA-A7C6-4838-9ACB-C8D30B8F2C6D}" type="slidenum">
              <a:rPr lang="en-US" smtClean="0"/>
              <a:pPr/>
              <a:t>4</a:t>
            </a:fld>
            <a:endParaRPr lang="en-US" dirty="0"/>
          </a:p>
        </p:txBody>
      </p:sp>
    </p:spTree>
    <p:extLst>
      <p:ext uri="{BB962C8B-B14F-4D97-AF65-F5344CB8AC3E}">
        <p14:creationId xmlns:p14="http://schemas.microsoft.com/office/powerpoint/2010/main" val="27189652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3BBA1C1-0BC8-00D2-525F-C5B30FE6E426}"/>
              </a:ext>
            </a:extLst>
          </p:cNvPr>
          <p:cNvSpPr>
            <a:spLocks noGrp="1"/>
          </p:cNvSpPr>
          <p:nvPr>
            <p:ph idx="1"/>
          </p:nvPr>
        </p:nvSpPr>
        <p:spPr>
          <a:xfrm>
            <a:off x="270627" y="1168878"/>
            <a:ext cx="11580921" cy="1553774"/>
          </a:xfrm>
        </p:spPr>
        <p:txBody>
          <a:bodyPr/>
          <a:lstStyle/>
          <a:p>
            <a:r>
              <a:rPr lang="en-US" dirty="0"/>
              <a:t>Research question: Under an economy-wide Net Zero by 2050 scenario, how do the operational characteristics compare between long-horizon (years-decades) and short-horizon (hours-days) models? </a:t>
            </a:r>
          </a:p>
          <a:p>
            <a:r>
              <a:rPr lang="en-US" dirty="0"/>
              <a:t>Key elements within the analysis</a:t>
            </a:r>
          </a:p>
          <a:p>
            <a:endParaRPr lang="en-US" dirty="0"/>
          </a:p>
        </p:txBody>
      </p:sp>
      <p:sp>
        <p:nvSpPr>
          <p:cNvPr id="4" name="Title 3">
            <a:extLst>
              <a:ext uri="{FF2B5EF4-FFF2-40B4-BE49-F238E27FC236}">
                <a16:creationId xmlns:a16="http://schemas.microsoft.com/office/drawing/2014/main" id="{9DE82300-659A-F6D8-F101-4D0B38936135}"/>
              </a:ext>
            </a:extLst>
          </p:cNvPr>
          <p:cNvSpPr>
            <a:spLocks noGrp="1"/>
          </p:cNvSpPr>
          <p:nvPr>
            <p:ph type="title"/>
          </p:nvPr>
        </p:nvSpPr>
        <p:spPr/>
        <p:txBody>
          <a:bodyPr/>
          <a:lstStyle/>
          <a:p>
            <a:r>
              <a:rPr lang="en-US" dirty="0"/>
              <a:t>Analysis Design</a:t>
            </a:r>
          </a:p>
        </p:txBody>
      </p:sp>
      <p:sp>
        <p:nvSpPr>
          <p:cNvPr id="5" name="Slide Number Placeholder 4">
            <a:extLst>
              <a:ext uri="{FF2B5EF4-FFF2-40B4-BE49-F238E27FC236}">
                <a16:creationId xmlns:a16="http://schemas.microsoft.com/office/drawing/2014/main" id="{95C66751-F2A1-3535-C909-03FC46425320}"/>
              </a:ext>
            </a:extLst>
          </p:cNvPr>
          <p:cNvSpPr>
            <a:spLocks noGrp="1"/>
          </p:cNvSpPr>
          <p:nvPr>
            <p:ph type="sldNum" sz="quarter" idx="15"/>
          </p:nvPr>
        </p:nvSpPr>
        <p:spPr/>
        <p:txBody>
          <a:bodyPr/>
          <a:lstStyle/>
          <a:p>
            <a:fld id="{6CBE36CA-A7C6-4838-9ACB-C8D30B8F2C6D}" type="slidenum">
              <a:rPr lang="en-US" smtClean="0"/>
              <a:pPr/>
              <a:t>5</a:t>
            </a:fld>
            <a:endParaRPr lang="en-US" dirty="0"/>
          </a:p>
        </p:txBody>
      </p:sp>
      <p:graphicFrame>
        <p:nvGraphicFramePr>
          <p:cNvPr id="8" name="Table 7">
            <a:extLst>
              <a:ext uri="{FF2B5EF4-FFF2-40B4-BE49-F238E27FC236}">
                <a16:creationId xmlns:a16="http://schemas.microsoft.com/office/drawing/2014/main" id="{B7C97594-A616-979B-420C-9751A99E38BB}"/>
              </a:ext>
            </a:extLst>
          </p:cNvPr>
          <p:cNvGraphicFramePr>
            <a:graphicFrameLocks noGrp="1"/>
          </p:cNvGraphicFramePr>
          <p:nvPr>
            <p:extLst>
              <p:ext uri="{D42A27DB-BD31-4B8C-83A1-F6EECF244321}">
                <p14:modId xmlns:p14="http://schemas.microsoft.com/office/powerpoint/2010/main" val="3852067712"/>
              </p:ext>
            </p:extLst>
          </p:nvPr>
        </p:nvGraphicFramePr>
        <p:xfrm>
          <a:off x="828533" y="2740375"/>
          <a:ext cx="11131656" cy="2770745"/>
        </p:xfrm>
        <a:graphic>
          <a:graphicData uri="http://schemas.openxmlformats.org/drawingml/2006/table">
            <a:tbl>
              <a:tblPr firstRow="1" firstCol="1" bandRow="1"/>
              <a:tblGrid>
                <a:gridCol w="2446295">
                  <a:extLst>
                    <a:ext uri="{9D8B030D-6E8A-4147-A177-3AD203B41FA5}">
                      <a16:colId xmlns:a16="http://schemas.microsoft.com/office/drawing/2014/main" val="2686232088"/>
                    </a:ext>
                  </a:extLst>
                </a:gridCol>
                <a:gridCol w="2282456">
                  <a:extLst>
                    <a:ext uri="{9D8B030D-6E8A-4147-A177-3AD203B41FA5}">
                      <a16:colId xmlns:a16="http://schemas.microsoft.com/office/drawing/2014/main" val="730158980"/>
                    </a:ext>
                  </a:extLst>
                </a:gridCol>
                <a:gridCol w="3905693">
                  <a:extLst>
                    <a:ext uri="{9D8B030D-6E8A-4147-A177-3AD203B41FA5}">
                      <a16:colId xmlns:a16="http://schemas.microsoft.com/office/drawing/2014/main" val="3375903377"/>
                    </a:ext>
                  </a:extLst>
                </a:gridCol>
                <a:gridCol w="2497212">
                  <a:extLst>
                    <a:ext uri="{9D8B030D-6E8A-4147-A177-3AD203B41FA5}">
                      <a16:colId xmlns:a16="http://schemas.microsoft.com/office/drawing/2014/main" val="3843918940"/>
                    </a:ext>
                  </a:extLst>
                </a:gridCol>
              </a:tblGrid>
              <a:tr h="308993">
                <a:tc>
                  <a:txBody>
                    <a:bodyPr/>
                    <a:lstStyle>
                      <a:lvl1pPr marL="0" algn="l" defTabSz="914400" rtl="0" eaLnBrk="1" latinLnBrk="0" hangingPunct="1">
                        <a:defRPr sz="1800" b="1" kern="1200">
                          <a:solidFill>
                            <a:schemeClr val="lt1"/>
                          </a:solidFill>
                          <a:latin typeface="Century Gothic" panose="020F0302020204030204"/>
                        </a:defRPr>
                      </a:lvl1pPr>
                      <a:lvl2pPr marL="457200" algn="l" defTabSz="914400" rtl="0" eaLnBrk="1" latinLnBrk="0" hangingPunct="1">
                        <a:defRPr sz="1800" b="1" kern="1200">
                          <a:solidFill>
                            <a:schemeClr val="lt1"/>
                          </a:solidFill>
                          <a:latin typeface="Century Gothic" panose="020F0302020204030204"/>
                        </a:defRPr>
                      </a:lvl2pPr>
                      <a:lvl3pPr marL="914400" algn="l" defTabSz="914400" rtl="0" eaLnBrk="1" latinLnBrk="0" hangingPunct="1">
                        <a:defRPr sz="1800" b="1" kern="1200">
                          <a:solidFill>
                            <a:schemeClr val="lt1"/>
                          </a:solidFill>
                          <a:latin typeface="Century Gothic" panose="020F0302020204030204"/>
                        </a:defRPr>
                      </a:lvl3pPr>
                      <a:lvl4pPr marL="1371600" algn="l" defTabSz="914400" rtl="0" eaLnBrk="1" latinLnBrk="0" hangingPunct="1">
                        <a:defRPr sz="1800" b="1" kern="1200">
                          <a:solidFill>
                            <a:schemeClr val="lt1"/>
                          </a:solidFill>
                          <a:latin typeface="Century Gothic" panose="020F0302020204030204"/>
                        </a:defRPr>
                      </a:lvl4pPr>
                      <a:lvl5pPr marL="1828800" algn="l" defTabSz="914400" rtl="0" eaLnBrk="1" latinLnBrk="0" hangingPunct="1">
                        <a:defRPr sz="1800" b="1" kern="1200">
                          <a:solidFill>
                            <a:schemeClr val="lt1"/>
                          </a:solidFill>
                          <a:latin typeface="Century Gothic" panose="020F0302020204030204"/>
                        </a:defRPr>
                      </a:lvl5pPr>
                      <a:lvl6pPr marL="2286000" algn="l" defTabSz="914400" rtl="0" eaLnBrk="1" latinLnBrk="0" hangingPunct="1">
                        <a:defRPr sz="1800" b="1" kern="1200">
                          <a:solidFill>
                            <a:schemeClr val="lt1"/>
                          </a:solidFill>
                          <a:latin typeface="Century Gothic" panose="020F0302020204030204"/>
                        </a:defRPr>
                      </a:lvl6pPr>
                      <a:lvl7pPr marL="2743200" algn="l" defTabSz="914400" rtl="0" eaLnBrk="1" latinLnBrk="0" hangingPunct="1">
                        <a:defRPr sz="1800" b="1" kern="1200">
                          <a:solidFill>
                            <a:schemeClr val="lt1"/>
                          </a:solidFill>
                          <a:latin typeface="Century Gothic" panose="020F0302020204030204"/>
                        </a:defRPr>
                      </a:lvl7pPr>
                      <a:lvl8pPr marL="3200400" algn="l" defTabSz="914400" rtl="0" eaLnBrk="1" latinLnBrk="0" hangingPunct="1">
                        <a:defRPr sz="1800" b="1" kern="1200">
                          <a:solidFill>
                            <a:schemeClr val="lt1"/>
                          </a:solidFill>
                          <a:latin typeface="Century Gothic" panose="020F0302020204030204"/>
                        </a:defRPr>
                      </a:lvl8pPr>
                      <a:lvl9pPr marL="3657600" algn="l" defTabSz="914400" rtl="0" eaLnBrk="1" latinLnBrk="0" hangingPunct="1">
                        <a:defRPr sz="1800" b="1" kern="1200">
                          <a:solidFill>
                            <a:schemeClr val="lt1"/>
                          </a:solidFill>
                          <a:latin typeface="Century Gothic" panose="020F0302020204030204"/>
                        </a:defRPr>
                      </a:lvl9pPr>
                    </a:lstStyle>
                    <a:p>
                      <a:pPr algn="ctr"/>
                      <a:r>
                        <a:rPr lang="en-US" sz="1400" dirty="0"/>
                        <a:t>Element</a:t>
                      </a:r>
                    </a:p>
                  </a:txBody>
                  <a:tcPr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B0D9"/>
                    </a:solidFill>
                  </a:tcPr>
                </a:tc>
                <a:tc>
                  <a:txBody>
                    <a:bodyPr/>
                    <a:lstStyle>
                      <a:lvl1pPr marL="0" algn="l" defTabSz="914400" rtl="0" eaLnBrk="1" latinLnBrk="0" hangingPunct="1">
                        <a:defRPr sz="1800" b="1" kern="1200">
                          <a:solidFill>
                            <a:schemeClr val="lt1"/>
                          </a:solidFill>
                          <a:latin typeface="Century Gothic" panose="020F0302020204030204"/>
                        </a:defRPr>
                      </a:lvl1pPr>
                      <a:lvl2pPr marL="457200" algn="l" defTabSz="914400" rtl="0" eaLnBrk="1" latinLnBrk="0" hangingPunct="1">
                        <a:defRPr sz="1800" b="1" kern="1200">
                          <a:solidFill>
                            <a:schemeClr val="lt1"/>
                          </a:solidFill>
                          <a:latin typeface="Century Gothic" panose="020F0302020204030204"/>
                        </a:defRPr>
                      </a:lvl2pPr>
                      <a:lvl3pPr marL="914400" algn="l" defTabSz="914400" rtl="0" eaLnBrk="1" latinLnBrk="0" hangingPunct="1">
                        <a:defRPr sz="1800" b="1" kern="1200">
                          <a:solidFill>
                            <a:schemeClr val="lt1"/>
                          </a:solidFill>
                          <a:latin typeface="Century Gothic" panose="020F0302020204030204"/>
                        </a:defRPr>
                      </a:lvl3pPr>
                      <a:lvl4pPr marL="1371600" algn="l" defTabSz="914400" rtl="0" eaLnBrk="1" latinLnBrk="0" hangingPunct="1">
                        <a:defRPr sz="1800" b="1" kern="1200">
                          <a:solidFill>
                            <a:schemeClr val="lt1"/>
                          </a:solidFill>
                          <a:latin typeface="Century Gothic" panose="020F0302020204030204"/>
                        </a:defRPr>
                      </a:lvl4pPr>
                      <a:lvl5pPr marL="1828800" algn="l" defTabSz="914400" rtl="0" eaLnBrk="1" latinLnBrk="0" hangingPunct="1">
                        <a:defRPr sz="1800" b="1" kern="1200">
                          <a:solidFill>
                            <a:schemeClr val="lt1"/>
                          </a:solidFill>
                          <a:latin typeface="Century Gothic" panose="020F0302020204030204"/>
                        </a:defRPr>
                      </a:lvl5pPr>
                      <a:lvl6pPr marL="2286000" algn="l" defTabSz="914400" rtl="0" eaLnBrk="1" latinLnBrk="0" hangingPunct="1">
                        <a:defRPr sz="1800" b="1" kern="1200">
                          <a:solidFill>
                            <a:schemeClr val="lt1"/>
                          </a:solidFill>
                          <a:latin typeface="Century Gothic" panose="020F0302020204030204"/>
                        </a:defRPr>
                      </a:lvl6pPr>
                      <a:lvl7pPr marL="2743200" algn="l" defTabSz="914400" rtl="0" eaLnBrk="1" latinLnBrk="0" hangingPunct="1">
                        <a:defRPr sz="1800" b="1" kern="1200">
                          <a:solidFill>
                            <a:schemeClr val="lt1"/>
                          </a:solidFill>
                          <a:latin typeface="Century Gothic" panose="020F0302020204030204"/>
                        </a:defRPr>
                      </a:lvl7pPr>
                      <a:lvl8pPr marL="3200400" algn="l" defTabSz="914400" rtl="0" eaLnBrk="1" latinLnBrk="0" hangingPunct="1">
                        <a:defRPr sz="1800" b="1" kern="1200">
                          <a:solidFill>
                            <a:schemeClr val="lt1"/>
                          </a:solidFill>
                          <a:latin typeface="Century Gothic" panose="020F0302020204030204"/>
                        </a:defRPr>
                      </a:lvl8pPr>
                      <a:lvl9pPr marL="3657600" algn="l" defTabSz="914400" rtl="0" eaLnBrk="1" latinLnBrk="0" hangingPunct="1">
                        <a:defRPr sz="1800" b="1" kern="1200">
                          <a:solidFill>
                            <a:schemeClr val="lt1"/>
                          </a:solidFill>
                          <a:latin typeface="Century Gothic" panose="020F0302020204030204"/>
                        </a:defRPr>
                      </a:lvl9pPr>
                    </a:lstStyle>
                    <a:p>
                      <a:pPr algn="ctr"/>
                      <a:r>
                        <a:rPr lang="en-US" sz="1400" dirty="0"/>
                        <a:t>Handled by</a:t>
                      </a:r>
                    </a:p>
                  </a:txBody>
                  <a:tcPr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B0D9"/>
                    </a:solidFill>
                  </a:tcPr>
                </a:tc>
                <a:tc>
                  <a:txBody>
                    <a:bodyPr/>
                    <a:lstStyle>
                      <a:lvl1pPr marL="0" algn="l" defTabSz="914400" rtl="0" eaLnBrk="1" latinLnBrk="0" hangingPunct="1">
                        <a:defRPr sz="1800" b="1" kern="1200">
                          <a:solidFill>
                            <a:schemeClr val="lt1"/>
                          </a:solidFill>
                          <a:latin typeface="Century Gothic" panose="020F0302020204030204"/>
                        </a:defRPr>
                      </a:lvl1pPr>
                      <a:lvl2pPr marL="457200" algn="l" defTabSz="914400" rtl="0" eaLnBrk="1" latinLnBrk="0" hangingPunct="1">
                        <a:defRPr sz="1800" b="1" kern="1200">
                          <a:solidFill>
                            <a:schemeClr val="lt1"/>
                          </a:solidFill>
                          <a:latin typeface="Century Gothic" panose="020F0302020204030204"/>
                        </a:defRPr>
                      </a:lvl2pPr>
                      <a:lvl3pPr marL="914400" algn="l" defTabSz="914400" rtl="0" eaLnBrk="1" latinLnBrk="0" hangingPunct="1">
                        <a:defRPr sz="1800" b="1" kern="1200">
                          <a:solidFill>
                            <a:schemeClr val="lt1"/>
                          </a:solidFill>
                          <a:latin typeface="Century Gothic" panose="020F0302020204030204"/>
                        </a:defRPr>
                      </a:lvl3pPr>
                      <a:lvl4pPr marL="1371600" algn="l" defTabSz="914400" rtl="0" eaLnBrk="1" latinLnBrk="0" hangingPunct="1">
                        <a:defRPr sz="1800" b="1" kern="1200">
                          <a:solidFill>
                            <a:schemeClr val="lt1"/>
                          </a:solidFill>
                          <a:latin typeface="Century Gothic" panose="020F0302020204030204"/>
                        </a:defRPr>
                      </a:lvl4pPr>
                      <a:lvl5pPr marL="1828800" algn="l" defTabSz="914400" rtl="0" eaLnBrk="1" latinLnBrk="0" hangingPunct="1">
                        <a:defRPr sz="1800" b="1" kern="1200">
                          <a:solidFill>
                            <a:schemeClr val="lt1"/>
                          </a:solidFill>
                          <a:latin typeface="Century Gothic" panose="020F0302020204030204"/>
                        </a:defRPr>
                      </a:lvl5pPr>
                      <a:lvl6pPr marL="2286000" algn="l" defTabSz="914400" rtl="0" eaLnBrk="1" latinLnBrk="0" hangingPunct="1">
                        <a:defRPr sz="1800" b="1" kern="1200">
                          <a:solidFill>
                            <a:schemeClr val="lt1"/>
                          </a:solidFill>
                          <a:latin typeface="Century Gothic" panose="020F0302020204030204"/>
                        </a:defRPr>
                      </a:lvl6pPr>
                      <a:lvl7pPr marL="2743200" algn="l" defTabSz="914400" rtl="0" eaLnBrk="1" latinLnBrk="0" hangingPunct="1">
                        <a:defRPr sz="1800" b="1" kern="1200">
                          <a:solidFill>
                            <a:schemeClr val="lt1"/>
                          </a:solidFill>
                          <a:latin typeface="Century Gothic" panose="020F0302020204030204"/>
                        </a:defRPr>
                      </a:lvl7pPr>
                      <a:lvl8pPr marL="3200400" algn="l" defTabSz="914400" rtl="0" eaLnBrk="1" latinLnBrk="0" hangingPunct="1">
                        <a:defRPr sz="1800" b="1" kern="1200">
                          <a:solidFill>
                            <a:schemeClr val="lt1"/>
                          </a:solidFill>
                          <a:latin typeface="Century Gothic" panose="020F0302020204030204"/>
                        </a:defRPr>
                      </a:lvl8pPr>
                      <a:lvl9pPr marL="3657600" algn="l" defTabSz="914400" rtl="0" eaLnBrk="1" latinLnBrk="0" hangingPunct="1">
                        <a:defRPr sz="1800" b="1" kern="1200">
                          <a:solidFill>
                            <a:schemeClr val="lt1"/>
                          </a:solidFill>
                          <a:latin typeface="Century Gothic" panose="020F0302020204030204"/>
                        </a:defRPr>
                      </a:lvl9pPr>
                    </a:lstStyle>
                    <a:p>
                      <a:pPr algn="ctr"/>
                      <a:r>
                        <a:rPr lang="en-US" sz="1400" dirty="0"/>
                        <a:t>Details</a:t>
                      </a:r>
                    </a:p>
                  </a:txBody>
                  <a:tcPr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B0D9"/>
                    </a:solidFill>
                  </a:tcPr>
                </a:tc>
                <a:tc>
                  <a:txBody>
                    <a:bodyPr/>
                    <a:lstStyle/>
                    <a:p>
                      <a:pPr algn="ctr"/>
                      <a:r>
                        <a:rPr lang="en-US" sz="1400" b="1" kern="1200" dirty="0">
                          <a:solidFill>
                            <a:schemeClr val="lt1"/>
                          </a:solidFill>
                          <a:latin typeface="Century Gothic" panose="020F0302020204030204"/>
                          <a:ea typeface="+mn-ea"/>
                          <a:cs typeface="+mn-cs"/>
                        </a:rPr>
                        <a:t>Ensures</a:t>
                      </a:r>
                    </a:p>
                  </a:txBody>
                  <a:tcPr anchor="ctr">
                    <a:lnL w="12700" cmpd="sng">
                      <a:solidFill>
                        <a:sysClr val="window" lastClr="FFFFFF"/>
                      </a:solidFill>
                    </a:lnL>
                    <a:lnR w="12700" cmpd="sng">
                      <a:solidFill>
                        <a:sysClr val="window" lastClr="FFFFFF"/>
                      </a:solidFill>
                    </a:lnR>
                    <a:lnT w="12700" cmpd="sng">
                      <a:solidFill>
                        <a:sysClr val="window" lastClr="FFFFFF"/>
                      </a:solidFill>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B0D9"/>
                    </a:solidFill>
                  </a:tcPr>
                </a:tc>
                <a:extLst>
                  <a:ext uri="{0D108BD9-81ED-4DB2-BD59-A6C34878D82A}">
                    <a16:rowId xmlns:a16="http://schemas.microsoft.com/office/drawing/2014/main" val="578945835"/>
                  </a:ext>
                </a:extLst>
              </a:tr>
              <a:tr h="758436">
                <a:tc>
                  <a:txBody>
                    <a:bodyPr/>
                    <a:lstStyle>
                      <a:lvl1pPr marL="0" algn="l" defTabSz="914400" rtl="0" eaLnBrk="1" latinLnBrk="0" hangingPunct="1">
                        <a:defRPr sz="1800" b="1" kern="1200">
                          <a:solidFill>
                            <a:schemeClr val="lt1"/>
                          </a:solidFill>
                          <a:latin typeface="Century Gothic" panose="020F0302020204030204"/>
                        </a:defRPr>
                      </a:lvl1pPr>
                      <a:lvl2pPr marL="457200" algn="l" defTabSz="914400" rtl="0" eaLnBrk="1" latinLnBrk="0" hangingPunct="1">
                        <a:defRPr sz="1800" b="1" kern="1200">
                          <a:solidFill>
                            <a:schemeClr val="lt1"/>
                          </a:solidFill>
                          <a:latin typeface="Century Gothic" panose="020F0302020204030204"/>
                        </a:defRPr>
                      </a:lvl2pPr>
                      <a:lvl3pPr marL="914400" algn="l" defTabSz="914400" rtl="0" eaLnBrk="1" latinLnBrk="0" hangingPunct="1">
                        <a:defRPr sz="1800" b="1" kern="1200">
                          <a:solidFill>
                            <a:schemeClr val="lt1"/>
                          </a:solidFill>
                          <a:latin typeface="Century Gothic" panose="020F0302020204030204"/>
                        </a:defRPr>
                      </a:lvl3pPr>
                      <a:lvl4pPr marL="1371600" algn="l" defTabSz="914400" rtl="0" eaLnBrk="1" latinLnBrk="0" hangingPunct="1">
                        <a:defRPr sz="1800" b="1" kern="1200">
                          <a:solidFill>
                            <a:schemeClr val="lt1"/>
                          </a:solidFill>
                          <a:latin typeface="Century Gothic" panose="020F0302020204030204"/>
                        </a:defRPr>
                      </a:lvl4pPr>
                      <a:lvl5pPr marL="1828800" algn="l" defTabSz="914400" rtl="0" eaLnBrk="1" latinLnBrk="0" hangingPunct="1">
                        <a:defRPr sz="1800" b="1" kern="1200">
                          <a:solidFill>
                            <a:schemeClr val="lt1"/>
                          </a:solidFill>
                          <a:latin typeface="Century Gothic" panose="020F0302020204030204"/>
                        </a:defRPr>
                      </a:lvl5pPr>
                      <a:lvl6pPr marL="2286000" algn="l" defTabSz="914400" rtl="0" eaLnBrk="1" latinLnBrk="0" hangingPunct="1">
                        <a:defRPr sz="1800" b="1" kern="1200">
                          <a:solidFill>
                            <a:schemeClr val="lt1"/>
                          </a:solidFill>
                          <a:latin typeface="Century Gothic" panose="020F0302020204030204"/>
                        </a:defRPr>
                      </a:lvl6pPr>
                      <a:lvl7pPr marL="2743200" algn="l" defTabSz="914400" rtl="0" eaLnBrk="1" latinLnBrk="0" hangingPunct="1">
                        <a:defRPr sz="1800" b="1" kern="1200">
                          <a:solidFill>
                            <a:schemeClr val="lt1"/>
                          </a:solidFill>
                          <a:latin typeface="Century Gothic" panose="020F0302020204030204"/>
                        </a:defRPr>
                      </a:lvl7pPr>
                      <a:lvl8pPr marL="3200400" algn="l" defTabSz="914400" rtl="0" eaLnBrk="1" latinLnBrk="0" hangingPunct="1">
                        <a:defRPr sz="1800" b="1" kern="1200">
                          <a:solidFill>
                            <a:schemeClr val="lt1"/>
                          </a:solidFill>
                          <a:latin typeface="Century Gothic" panose="020F0302020204030204"/>
                        </a:defRPr>
                      </a:lvl8pPr>
                      <a:lvl9pPr marL="3657600" algn="l" defTabSz="914400" rtl="0" eaLnBrk="1" latinLnBrk="0" hangingPunct="1">
                        <a:defRPr sz="1800" b="1" kern="1200">
                          <a:solidFill>
                            <a:schemeClr val="lt1"/>
                          </a:solidFill>
                          <a:latin typeface="Century Gothic" panose="020F0302020204030204"/>
                        </a:defRPr>
                      </a:lvl9pPr>
                    </a:lstStyle>
                    <a:p>
                      <a:pPr algn="ctr"/>
                      <a:r>
                        <a:rPr lang="en-US" sz="1400" dirty="0"/>
                        <a:t>Energy Capacity Expansion (long horizon)</a:t>
                      </a:r>
                    </a:p>
                  </a:txBody>
                  <a:tcPr anchor="ctr">
                    <a:lnL w="12700" cmpd="sng">
                      <a:solidFill>
                        <a:sysClr val="window" lastClr="FFFFFF"/>
                      </a:solidFill>
                    </a:lnL>
                    <a:lnR w="12700" cmpd="sng">
                      <a:solidFill>
                        <a:sysClr val="window" lastClr="FFFFFF"/>
                      </a:solidFill>
                    </a:lnR>
                    <a:lnT w="381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B0D9"/>
                    </a:solidFill>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pPr algn="ctr"/>
                      <a:r>
                        <a:rPr lang="en-US" sz="1400" dirty="0"/>
                        <a:t>MARKAL-ANSWER (MARKAL)</a:t>
                      </a:r>
                    </a:p>
                  </a:txBody>
                  <a:tcPr anchor="ctr">
                    <a:lnL w="12700" cmpd="sng">
                      <a:solidFill>
                        <a:sysClr val="window" lastClr="FFFFFF"/>
                      </a:solidFill>
                    </a:lnL>
                    <a:lnR w="12700" cmpd="sng">
                      <a:solidFill>
                        <a:sysClr val="window" lastClr="FFFFFF"/>
                      </a:solidFill>
                    </a:lnR>
                    <a:lnT w="381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B0D9">
                        <a:tint val="40000"/>
                      </a:srgbClr>
                    </a:solidFill>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pPr algn="ctr"/>
                      <a:r>
                        <a:rPr lang="en-US" sz="1400" kern="1200" dirty="0">
                          <a:solidFill>
                            <a:schemeClr val="dk1"/>
                          </a:solidFill>
                          <a:latin typeface="Century Gothic" panose="020F0302020204030204"/>
                          <a:ea typeface="+mn-ea"/>
                          <a:cs typeface="+mn-cs"/>
                        </a:rPr>
                        <a:t>MARKAL provides a least-cost solution to meet the energy demand, subject to constraints of a Net Zero by 2050 scenario</a:t>
                      </a:r>
                    </a:p>
                  </a:txBody>
                  <a:tcPr anchor="ctr">
                    <a:lnL w="12700" cmpd="sng">
                      <a:solidFill>
                        <a:sysClr val="window" lastClr="FFFFFF"/>
                      </a:solidFill>
                    </a:lnL>
                    <a:lnR w="12700" cap="flat" cmpd="sng" algn="ctr">
                      <a:solidFill>
                        <a:sysClr val="window" lastClr="FFFFFF"/>
                      </a:solidFill>
                      <a:prstDash val="solid"/>
                      <a:round/>
                      <a:headEnd type="none" w="med" len="med"/>
                      <a:tailEnd type="none" w="med" len="med"/>
                    </a:lnR>
                    <a:lnT w="381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B0D9">
                        <a:tint val="40000"/>
                      </a:srgbClr>
                    </a:solidFill>
                  </a:tcPr>
                </a:tc>
                <a:tc>
                  <a:txBody>
                    <a:bodyPr/>
                    <a:lstStyle/>
                    <a:p>
                      <a:pPr algn="ctr"/>
                      <a:r>
                        <a:rPr lang="en-US" sz="1400" dirty="0"/>
                        <a:t>Capacity adequacy</a:t>
                      </a:r>
                    </a:p>
                  </a:txBody>
                  <a:tcPr anchor="ctr">
                    <a:lnL w="12700" cmpd="sng">
                      <a:solidFill>
                        <a:sysClr val="window" lastClr="FFFFFF"/>
                      </a:solidFill>
                    </a:lnL>
                    <a:lnR w="12700" cmpd="sng">
                      <a:solidFill>
                        <a:sysClr val="window" lastClr="FFFFFF"/>
                      </a:solidFill>
                    </a:lnR>
                    <a:lnT w="381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B0D9">
                        <a:tint val="40000"/>
                      </a:srgbClr>
                    </a:solidFill>
                  </a:tcPr>
                </a:tc>
                <a:extLst>
                  <a:ext uri="{0D108BD9-81ED-4DB2-BD59-A6C34878D82A}">
                    <a16:rowId xmlns:a16="http://schemas.microsoft.com/office/drawing/2014/main" val="2610204331"/>
                  </a:ext>
                </a:extLst>
              </a:tr>
              <a:tr h="758436">
                <a:tc>
                  <a:txBody>
                    <a:bodyPr/>
                    <a:lstStyle>
                      <a:lvl1pPr marL="0" algn="l" defTabSz="914400" rtl="0" eaLnBrk="1" latinLnBrk="0" hangingPunct="1">
                        <a:defRPr sz="1800" b="1" kern="1200">
                          <a:solidFill>
                            <a:schemeClr val="lt1"/>
                          </a:solidFill>
                          <a:latin typeface="Century Gothic" panose="020F0302020204030204"/>
                        </a:defRPr>
                      </a:lvl1pPr>
                      <a:lvl2pPr marL="457200" algn="l" defTabSz="914400" rtl="0" eaLnBrk="1" latinLnBrk="0" hangingPunct="1">
                        <a:defRPr sz="1800" b="1" kern="1200">
                          <a:solidFill>
                            <a:schemeClr val="lt1"/>
                          </a:solidFill>
                          <a:latin typeface="Century Gothic" panose="020F0302020204030204"/>
                        </a:defRPr>
                      </a:lvl2pPr>
                      <a:lvl3pPr marL="914400" algn="l" defTabSz="914400" rtl="0" eaLnBrk="1" latinLnBrk="0" hangingPunct="1">
                        <a:defRPr sz="1800" b="1" kern="1200">
                          <a:solidFill>
                            <a:schemeClr val="lt1"/>
                          </a:solidFill>
                          <a:latin typeface="Century Gothic" panose="020F0302020204030204"/>
                        </a:defRPr>
                      </a:lvl3pPr>
                      <a:lvl4pPr marL="1371600" algn="l" defTabSz="914400" rtl="0" eaLnBrk="1" latinLnBrk="0" hangingPunct="1">
                        <a:defRPr sz="1800" b="1" kern="1200">
                          <a:solidFill>
                            <a:schemeClr val="lt1"/>
                          </a:solidFill>
                          <a:latin typeface="Century Gothic" panose="020F0302020204030204"/>
                        </a:defRPr>
                      </a:lvl4pPr>
                      <a:lvl5pPr marL="1828800" algn="l" defTabSz="914400" rtl="0" eaLnBrk="1" latinLnBrk="0" hangingPunct="1">
                        <a:defRPr sz="1800" b="1" kern="1200">
                          <a:solidFill>
                            <a:schemeClr val="lt1"/>
                          </a:solidFill>
                          <a:latin typeface="Century Gothic" panose="020F0302020204030204"/>
                        </a:defRPr>
                      </a:lvl5pPr>
                      <a:lvl6pPr marL="2286000" algn="l" defTabSz="914400" rtl="0" eaLnBrk="1" latinLnBrk="0" hangingPunct="1">
                        <a:defRPr sz="1800" b="1" kern="1200">
                          <a:solidFill>
                            <a:schemeClr val="lt1"/>
                          </a:solidFill>
                          <a:latin typeface="Century Gothic" panose="020F0302020204030204"/>
                        </a:defRPr>
                      </a:lvl6pPr>
                      <a:lvl7pPr marL="2743200" algn="l" defTabSz="914400" rtl="0" eaLnBrk="1" latinLnBrk="0" hangingPunct="1">
                        <a:defRPr sz="1800" b="1" kern="1200">
                          <a:solidFill>
                            <a:schemeClr val="lt1"/>
                          </a:solidFill>
                          <a:latin typeface="Century Gothic" panose="020F0302020204030204"/>
                        </a:defRPr>
                      </a:lvl7pPr>
                      <a:lvl8pPr marL="3200400" algn="l" defTabSz="914400" rtl="0" eaLnBrk="1" latinLnBrk="0" hangingPunct="1">
                        <a:defRPr sz="1800" b="1" kern="1200">
                          <a:solidFill>
                            <a:schemeClr val="lt1"/>
                          </a:solidFill>
                          <a:latin typeface="Century Gothic" panose="020F0302020204030204"/>
                        </a:defRPr>
                      </a:lvl8pPr>
                      <a:lvl9pPr marL="3657600" algn="l" defTabSz="914400" rtl="0" eaLnBrk="1" latinLnBrk="0" hangingPunct="1">
                        <a:defRPr sz="1800" b="1" kern="1200">
                          <a:solidFill>
                            <a:schemeClr val="lt1"/>
                          </a:solidFill>
                          <a:latin typeface="Century Gothic" panose="020F0302020204030204"/>
                        </a:defRPr>
                      </a:lvl9pPr>
                    </a:lstStyle>
                    <a:p>
                      <a:pPr algn="ctr"/>
                      <a:r>
                        <a:rPr lang="en-US" sz="1400" dirty="0"/>
                        <a:t>Intermodel Data Translations (interface)</a:t>
                      </a:r>
                    </a:p>
                  </a:txBody>
                  <a:tcPr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00B0D9"/>
                    </a:solidFill>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pPr algn="ctr"/>
                      <a:r>
                        <a:rPr lang="en-US" sz="1400" dirty="0"/>
                        <a:t>Python translators (crosswalks) under MAGIIC</a:t>
                      </a:r>
                    </a:p>
                  </a:txBody>
                  <a:tcPr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00B0D9">
                        <a:tint val="40000"/>
                      </a:srgbClr>
                    </a:solidFill>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pPr algn="ctr"/>
                      <a:r>
                        <a:rPr lang="en-US" sz="1400" dirty="0"/>
                        <a:t>Bidirectional translated outputs between MARKAL and PROMOD</a:t>
                      </a:r>
                    </a:p>
                  </a:txBody>
                  <a:tcPr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00B0D9">
                        <a:tint val="40000"/>
                      </a:srgbClr>
                    </a:solidFill>
                  </a:tcPr>
                </a:tc>
                <a:tc>
                  <a:txBody>
                    <a:bodyPr/>
                    <a:lstStyle/>
                    <a:p>
                      <a:pPr algn="ctr"/>
                      <a:r>
                        <a:rPr lang="en-US" sz="1400" dirty="0"/>
                        <a:t>Resource adequacy</a:t>
                      </a:r>
                    </a:p>
                  </a:txBody>
                  <a:tcPr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B0D9">
                        <a:tint val="40000"/>
                      </a:srgbClr>
                    </a:solidFill>
                  </a:tcPr>
                </a:tc>
                <a:extLst>
                  <a:ext uri="{0D108BD9-81ED-4DB2-BD59-A6C34878D82A}">
                    <a16:rowId xmlns:a16="http://schemas.microsoft.com/office/drawing/2014/main" val="1656306837"/>
                  </a:ext>
                </a:extLst>
              </a:tr>
              <a:tr h="941425">
                <a:tc>
                  <a:txBody>
                    <a:bodyPr/>
                    <a:lstStyle>
                      <a:lvl1pPr marL="0" algn="l" defTabSz="914400" rtl="0" eaLnBrk="1" latinLnBrk="0" hangingPunct="1">
                        <a:defRPr sz="1800" b="1" kern="1200">
                          <a:solidFill>
                            <a:schemeClr val="lt1"/>
                          </a:solidFill>
                          <a:latin typeface="Century Gothic" panose="020F0302020204030204"/>
                        </a:defRPr>
                      </a:lvl1pPr>
                      <a:lvl2pPr marL="457200" algn="l" defTabSz="914400" rtl="0" eaLnBrk="1" latinLnBrk="0" hangingPunct="1">
                        <a:defRPr sz="1800" b="1" kern="1200">
                          <a:solidFill>
                            <a:schemeClr val="lt1"/>
                          </a:solidFill>
                          <a:latin typeface="Century Gothic" panose="020F0302020204030204"/>
                        </a:defRPr>
                      </a:lvl2pPr>
                      <a:lvl3pPr marL="914400" algn="l" defTabSz="914400" rtl="0" eaLnBrk="1" latinLnBrk="0" hangingPunct="1">
                        <a:defRPr sz="1800" b="1" kern="1200">
                          <a:solidFill>
                            <a:schemeClr val="lt1"/>
                          </a:solidFill>
                          <a:latin typeface="Century Gothic" panose="020F0302020204030204"/>
                        </a:defRPr>
                      </a:lvl3pPr>
                      <a:lvl4pPr marL="1371600" algn="l" defTabSz="914400" rtl="0" eaLnBrk="1" latinLnBrk="0" hangingPunct="1">
                        <a:defRPr sz="1800" b="1" kern="1200">
                          <a:solidFill>
                            <a:schemeClr val="lt1"/>
                          </a:solidFill>
                          <a:latin typeface="Century Gothic" panose="020F0302020204030204"/>
                        </a:defRPr>
                      </a:lvl4pPr>
                      <a:lvl5pPr marL="1828800" algn="l" defTabSz="914400" rtl="0" eaLnBrk="1" latinLnBrk="0" hangingPunct="1">
                        <a:defRPr sz="1800" b="1" kern="1200">
                          <a:solidFill>
                            <a:schemeClr val="lt1"/>
                          </a:solidFill>
                          <a:latin typeface="Century Gothic" panose="020F0302020204030204"/>
                        </a:defRPr>
                      </a:lvl5pPr>
                      <a:lvl6pPr marL="2286000" algn="l" defTabSz="914400" rtl="0" eaLnBrk="1" latinLnBrk="0" hangingPunct="1">
                        <a:defRPr sz="1800" b="1" kern="1200">
                          <a:solidFill>
                            <a:schemeClr val="lt1"/>
                          </a:solidFill>
                          <a:latin typeface="Century Gothic" panose="020F0302020204030204"/>
                        </a:defRPr>
                      </a:lvl6pPr>
                      <a:lvl7pPr marL="2743200" algn="l" defTabSz="914400" rtl="0" eaLnBrk="1" latinLnBrk="0" hangingPunct="1">
                        <a:defRPr sz="1800" b="1" kern="1200">
                          <a:solidFill>
                            <a:schemeClr val="lt1"/>
                          </a:solidFill>
                          <a:latin typeface="Century Gothic" panose="020F0302020204030204"/>
                        </a:defRPr>
                      </a:lvl7pPr>
                      <a:lvl8pPr marL="3200400" algn="l" defTabSz="914400" rtl="0" eaLnBrk="1" latinLnBrk="0" hangingPunct="1">
                        <a:defRPr sz="1800" b="1" kern="1200">
                          <a:solidFill>
                            <a:schemeClr val="lt1"/>
                          </a:solidFill>
                          <a:latin typeface="Century Gothic" panose="020F0302020204030204"/>
                        </a:defRPr>
                      </a:lvl8pPr>
                      <a:lvl9pPr marL="3657600" algn="l" defTabSz="914400" rtl="0" eaLnBrk="1" latinLnBrk="0" hangingPunct="1">
                        <a:defRPr sz="1800" b="1" kern="1200">
                          <a:solidFill>
                            <a:schemeClr val="lt1"/>
                          </a:solidFill>
                          <a:latin typeface="Century Gothic" panose="020F0302020204030204"/>
                        </a:defRPr>
                      </a:lvl9pPr>
                    </a:lstStyle>
                    <a:p>
                      <a:pPr algn="ctr"/>
                      <a:r>
                        <a:rPr lang="en-US" sz="1400" dirty="0"/>
                        <a:t>Security-Constrained Economic Dispatch or SCED</a:t>
                      </a:r>
                      <a:br>
                        <a:rPr lang="en-US" sz="1400" dirty="0"/>
                      </a:br>
                      <a:r>
                        <a:rPr lang="en-US" sz="1400" dirty="0"/>
                        <a:t>(short horizon)</a:t>
                      </a:r>
                    </a:p>
                  </a:txBody>
                  <a:tcPr anchor="ctr">
                    <a:lnL w="12700" cmpd="sng">
                      <a:solidFill>
                        <a:sysClr val="window" lastClr="FFFFFF"/>
                      </a:solidFill>
                    </a:lnL>
                    <a:lnR w="12700" cmpd="sng">
                      <a:solidFill>
                        <a:sysClr val="window" lastClr="FFFFFF"/>
                      </a:solidFill>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00B0D9"/>
                    </a:solidFill>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pPr algn="ctr"/>
                      <a:r>
                        <a:rPr lang="en-US" sz="1400" dirty="0"/>
                        <a:t>Hitachi PROMOD IV</a:t>
                      </a:r>
                      <a:r>
                        <a:rPr lang="en-US" sz="1400" baseline="30000" dirty="0"/>
                        <a:t>®</a:t>
                      </a:r>
                    </a:p>
                    <a:p>
                      <a:pPr algn="ctr"/>
                      <a:r>
                        <a:rPr lang="en-US" sz="1400" baseline="0" dirty="0"/>
                        <a:t>(PROMOD)</a:t>
                      </a:r>
                    </a:p>
                  </a:txBody>
                  <a:tcPr anchor="ctr">
                    <a:lnL w="12700" cmpd="sng">
                      <a:solidFill>
                        <a:sysClr val="window" lastClr="FFFFFF"/>
                      </a:solidFill>
                    </a:lnL>
                    <a:lnR w="12700" cmpd="sng">
                      <a:solidFill>
                        <a:sysClr val="window" lastClr="FFFFFF"/>
                      </a:solidFill>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00B0D9">
                        <a:tint val="20000"/>
                      </a:srgbClr>
                    </a:solidFill>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pPr algn="ctr"/>
                      <a:r>
                        <a:rPr lang="en-US" sz="1400" dirty="0"/>
                        <a:t>PROMOD performs security-constrained economic dispatch analysis for a Net Zero technology mix (focus on SERC)</a:t>
                      </a:r>
                    </a:p>
                  </a:txBody>
                  <a:tcPr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00B0D9">
                        <a:tint val="20000"/>
                      </a:srgbClr>
                    </a:solidFill>
                  </a:tcPr>
                </a:tc>
                <a:tc>
                  <a:txBody>
                    <a:bodyPr/>
                    <a:lstStyle/>
                    <a:p>
                      <a:pPr algn="ctr"/>
                      <a:r>
                        <a:rPr lang="en-US" sz="1400" dirty="0"/>
                        <a:t>Energy adequacy</a:t>
                      </a:r>
                    </a:p>
                  </a:txBody>
                  <a:tcPr anchor="ctr">
                    <a:lnL w="12700" cmpd="sng">
                      <a:solidFill>
                        <a:sysClr val="window" lastClr="FFFFFF"/>
                      </a:solidFill>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B0D9">
                        <a:tint val="20000"/>
                      </a:srgbClr>
                    </a:solidFill>
                  </a:tcPr>
                </a:tc>
                <a:extLst>
                  <a:ext uri="{0D108BD9-81ED-4DB2-BD59-A6C34878D82A}">
                    <a16:rowId xmlns:a16="http://schemas.microsoft.com/office/drawing/2014/main" val="2594748322"/>
                  </a:ext>
                </a:extLst>
              </a:tr>
            </a:tbl>
          </a:graphicData>
        </a:graphic>
      </p:graphicFrame>
      <p:sp>
        <p:nvSpPr>
          <p:cNvPr id="9" name="TextBox 8">
            <a:extLst>
              <a:ext uri="{FF2B5EF4-FFF2-40B4-BE49-F238E27FC236}">
                <a16:creationId xmlns:a16="http://schemas.microsoft.com/office/drawing/2014/main" id="{F401C63D-9CEC-8ACD-F4DC-39BBF5002BB0}"/>
              </a:ext>
            </a:extLst>
          </p:cNvPr>
          <p:cNvSpPr txBox="1"/>
          <p:nvPr/>
        </p:nvSpPr>
        <p:spPr>
          <a:xfrm>
            <a:off x="828533" y="5706040"/>
            <a:ext cx="5287025" cy="400110"/>
          </a:xfrm>
          <a:prstGeom prst="rect">
            <a:avLst/>
          </a:prstGeom>
          <a:noFill/>
        </p:spPr>
        <p:txBody>
          <a:bodyPr vert="horz" wrap="none" rtlCol="0">
            <a:spAutoFit/>
          </a:bodyPr>
          <a:lstStyle/>
          <a:p>
            <a:pPr algn="l" rtl="0" eaLnBrk="1" fontAlgn="auto" hangingPunct="1">
              <a:lnSpc>
                <a:spcPct val="100000"/>
              </a:lnSpc>
              <a:spcBef>
                <a:spcPts val="0"/>
              </a:spcBef>
              <a:spcAft>
                <a:spcPts val="0"/>
              </a:spcAft>
            </a:pPr>
            <a:r>
              <a:rPr lang="en-US" sz="1000" dirty="0">
                <a:solidFill>
                  <a:schemeClr val="dk1"/>
                </a:solidFill>
              </a:rPr>
              <a:t>MAGIIC = Markets Analysis and Grid Infrastructure Interdependence Collaborative</a:t>
            </a:r>
          </a:p>
          <a:p>
            <a:pPr algn="l" rtl="0" eaLnBrk="1" fontAlgn="auto" hangingPunct="1">
              <a:lnSpc>
                <a:spcPct val="100000"/>
              </a:lnSpc>
              <a:spcBef>
                <a:spcPts val="0"/>
              </a:spcBef>
              <a:spcAft>
                <a:spcPts val="0"/>
              </a:spcAft>
            </a:pPr>
            <a:r>
              <a:rPr lang="en-US" sz="1000" dirty="0">
                <a:solidFill>
                  <a:schemeClr val="dk1"/>
                </a:solidFill>
              </a:rPr>
              <a:t>SERC = Southeastern Electric Reliability Council</a:t>
            </a:r>
          </a:p>
        </p:txBody>
      </p:sp>
    </p:spTree>
    <p:extLst>
      <p:ext uri="{BB962C8B-B14F-4D97-AF65-F5344CB8AC3E}">
        <p14:creationId xmlns:p14="http://schemas.microsoft.com/office/powerpoint/2010/main" val="6219901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5A4B659-791F-D833-4ECB-CE2C6016C240}"/>
              </a:ext>
            </a:extLst>
          </p:cNvPr>
          <p:cNvSpPr>
            <a:spLocks noGrp="1"/>
          </p:cNvSpPr>
          <p:nvPr>
            <p:ph idx="1"/>
          </p:nvPr>
        </p:nvSpPr>
        <p:spPr>
          <a:xfrm>
            <a:off x="8347749" y="1168878"/>
            <a:ext cx="3503799" cy="4827976"/>
          </a:xfrm>
        </p:spPr>
        <p:txBody>
          <a:bodyPr>
            <a:normAutofit fontScale="92500" lnSpcReduction="10000"/>
          </a:bodyPr>
          <a:lstStyle/>
          <a:p>
            <a:r>
              <a:rPr lang="en-US" dirty="0"/>
              <a:t>Input files are extracted from a  MARKAL run and PROMOD baseline database</a:t>
            </a:r>
          </a:p>
          <a:p>
            <a:r>
              <a:rPr lang="en-US" dirty="0"/>
              <a:t>The two algorithms produce annual capacity expansion data for the period of 2021–2050 with the aim of tracking operational characteristics for the Eastern Interconnect</a:t>
            </a:r>
          </a:p>
          <a:p>
            <a:r>
              <a:rPr lang="en-US" dirty="0"/>
              <a:t>Today’s focus: SERC</a:t>
            </a:r>
          </a:p>
          <a:p>
            <a:endParaRPr lang="en-US" dirty="0"/>
          </a:p>
        </p:txBody>
      </p:sp>
      <p:sp>
        <p:nvSpPr>
          <p:cNvPr id="3" name="Subtitle 2">
            <a:extLst>
              <a:ext uri="{FF2B5EF4-FFF2-40B4-BE49-F238E27FC236}">
                <a16:creationId xmlns:a16="http://schemas.microsoft.com/office/drawing/2014/main" id="{8031AF4F-F947-6FC3-1500-050FEFD521E1}"/>
              </a:ext>
            </a:extLst>
          </p:cNvPr>
          <p:cNvSpPr>
            <a:spLocks noGrp="1"/>
          </p:cNvSpPr>
          <p:nvPr>
            <p:ph type="subTitle" idx="13"/>
          </p:nvPr>
        </p:nvSpPr>
        <p:spPr/>
        <p:txBody>
          <a:bodyPr/>
          <a:lstStyle/>
          <a:p>
            <a:r>
              <a:rPr lang="en-US" dirty="0"/>
              <a:t>Process Flow Diagram for MARKAL-to-PROMOD</a:t>
            </a:r>
          </a:p>
        </p:txBody>
      </p:sp>
      <p:sp>
        <p:nvSpPr>
          <p:cNvPr id="4" name="Title 3">
            <a:extLst>
              <a:ext uri="{FF2B5EF4-FFF2-40B4-BE49-F238E27FC236}">
                <a16:creationId xmlns:a16="http://schemas.microsoft.com/office/drawing/2014/main" id="{7DDF9173-F866-C975-870C-B7DE7DC7C2A0}"/>
              </a:ext>
            </a:extLst>
          </p:cNvPr>
          <p:cNvSpPr>
            <a:spLocks noGrp="1"/>
          </p:cNvSpPr>
          <p:nvPr>
            <p:ph type="title"/>
          </p:nvPr>
        </p:nvSpPr>
        <p:spPr/>
        <p:txBody>
          <a:bodyPr/>
          <a:lstStyle/>
          <a:p>
            <a:r>
              <a:rPr lang="en-US" dirty="0"/>
              <a:t>Analysis Approach</a:t>
            </a:r>
          </a:p>
        </p:txBody>
      </p:sp>
      <p:sp>
        <p:nvSpPr>
          <p:cNvPr id="5" name="Slide Number Placeholder 4">
            <a:extLst>
              <a:ext uri="{FF2B5EF4-FFF2-40B4-BE49-F238E27FC236}">
                <a16:creationId xmlns:a16="http://schemas.microsoft.com/office/drawing/2014/main" id="{832F73EB-6B9A-95D2-897A-82A8240B2BB0}"/>
              </a:ext>
            </a:extLst>
          </p:cNvPr>
          <p:cNvSpPr>
            <a:spLocks noGrp="1"/>
          </p:cNvSpPr>
          <p:nvPr>
            <p:ph type="sldNum" sz="quarter" idx="15"/>
          </p:nvPr>
        </p:nvSpPr>
        <p:spPr/>
        <p:txBody>
          <a:bodyPr/>
          <a:lstStyle/>
          <a:p>
            <a:fld id="{6CBE36CA-A7C6-4838-9ACB-C8D30B8F2C6D}" type="slidenum">
              <a:rPr lang="en-US" smtClean="0"/>
              <a:pPr/>
              <a:t>6</a:t>
            </a:fld>
            <a:endParaRPr lang="en-US" dirty="0"/>
          </a:p>
        </p:txBody>
      </p:sp>
      <p:sp>
        <p:nvSpPr>
          <p:cNvPr id="91" name="TextBox 90">
            <a:extLst>
              <a:ext uri="{FF2B5EF4-FFF2-40B4-BE49-F238E27FC236}">
                <a16:creationId xmlns:a16="http://schemas.microsoft.com/office/drawing/2014/main" id="{7C38DD46-1C2D-16A8-CEB9-368E3FF83357}"/>
              </a:ext>
            </a:extLst>
          </p:cNvPr>
          <p:cNvSpPr txBox="1"/>
          <p:nvPr/>
        </p:nvSpPr>
        <p:spPr>
          <a:xfrm>
            <a:off x="274870" y="5926681"/>
            <a:ext cx="2749471" cy="246221"/>
          </a:xfrm>
          <a:prstGeom prst="rect">
            <a:avLst/>
          </a:prstGeom>
          <a:noFill/>
        </p:spPr>
        <p:txBody>
          <a:bodyPr vert="horz" wrap="none" rtlCol="0">
            <a:spAutoFit/>
          </a:bodyPr>
          <a:lstStyle/>
          <a:p>
            <a:pPr algn="l" rtl="0" eaLnBrk="1" fontAlgn="auto" hangingPunct="1">
              <a:lnSpc>
                <a:spcPct val="100000"/>
              </a:lnSpc>
              <a:spcBef>
                <a:spcPts val="0"/>
              </a:spcBef>
              <a:spcAft>
                <a:spcPts val="0"/>
              </a:spcAft>
            </a:pPr>
            <a:r>
              <a:rPr lang="en-US" sz="1000" b="0" i="0" u="none" baseline="0" dirty="0">
                <a:solidFill>
                  <a:srgbClr val="000000"/>
                </a:solidFill>
              </a:rPr>
              <a:t>ISOL: </a:t>
            </a:r>
            <a:r>
              <a:rPr lang="en-US" sz="1000" dirty="0">
                <a:solidFill>
                  <a:srgbClr val="000000"/>
                </a:solidFill>
              </a:rPr>
              <a:t>i</a:t>
            </a:r>
            <a:r>
              <a:rPr lang="en-US" sz="1000" b="0" i="0" u="none" baseline="0" dirty="0">
                <a:solidFill>
                  <a:srgbClr val="000000"/>
                </a:solidFill>
              </a:rPr>
              <a:t>ndependent system operator level</a:t>
            </a:r>
          </a:p>
        </p:txBody>
      </p:sp>
      <p:sp>
        <p:nvSpPr>
          <p:cNvPr id="93" name="TextBox 92">
            <a:extLst>
              <a:ext uri="{FF2B5EF4-FFF2-40B4-BE49-F238E27FC236}">
                <a16:creationId xmlns:a16="http://schemas.microsoft.com/office/drawing/2014/main" id="{732CC591-099C-8FE8-B940-82795990D88F}"/>
              </a:ext>
            </a:extLst>
          </p:cNvPr>
          <p:cNvSpPr txBox="1"/>
          <p:nvPr/>
        </p:nvSpPr>
        <p:spPr>
          <a:xfrm>
            <a:off x="7384026" y="5830529"/>
            <a:ext cx="963725" cy="246221"/>
          </a:xfrm>
          <a:prstGeom prst="rect">
            <a:avLst/>
          </a:prstGeom>
          <a:noFill/>
        </p:spPr>
        <p:txBody>
          <a:bodyPr vert="horz" wrap="none" rtlCol="0">
            <a:spAutoFit/>
          </a:bodyPr>
          <a:lstStyle/>
          <a:p>
            <a:pPr algn="l" rtl="0" eaLnBrk="1" fontAlgn="auto" hangingPunct="1">
              <a:lnSpc>
                <a:spcPct val="100000"/>
              </a:lnSpc>
              <a:spcBef>
                <a:spcPts val="0"/>
              </a:spcBef>
              <a:spcAft>
                <a:spcPts val="0"/>
              </a:spcAft>
            </a:pPr>
            <a:r>
              <a:rPr lang="en-US" sz="1000" b="0" i="1" u="none" baseline="0" dirty="0">
                <a:solidFill>
                  <a:schemeClr val="bg1">
                    <a:lumMod val="75000"/>
                  </a:schemeClr>
                </a:solidFill>
              </a:rPr>
              <a:t>Source: NETL</a:t>
            </a:r>
          </a:p>
        </p:txBody>
      </p:sp>
      <p:pic>
        <p:nvPicPr>
          <p:cNvPr id="7" name="Picture 6">
            <a:extLst>
              <a:ext uri="{FF2B5EF4-FFF2-40B4-BE49-F238E27FC236}">
                <a16:creationId xmlns:a16="http://schemas.microsoft.com/office/drawing/2014/main" id="{D7C29470-AC71-9BFA-6153-E9FCA4734709}"/>
              </a:ext>
            </a:extLst>
          </p:cNvPr>
          <p:cNvPicPr>
            <a:picLocks noChangeAspect="1"/>
          </p:cNvPicPr>
          <p:nvPr/>
        </p:nvPicPr>
        <p:blipFill>
          <a:blip r:embed="rId3"/>
          <a:stretch>
            <a:fillRect/>
          </a:stretch>
        </p:blipFill>
        <p:spPr>
          <a:xfrm>
            <a:off x="270625" y="1255221"/>
            <a:ext cx="8077125" cy="4645833"/>
          </a:xfrm>
          <a:prstGeom prst="rect">
            <a:avLst/>
          </a:prstGeom>
        </p:spPr>
      </p:pic>
    </p:spTree>
    <p:extLst>
      <p:ext uri="{BB962C8B-B14F-4D97-AF65-F5344CB8AC3E}">
        <p14:creationId xmlns:p14="http://schemas.microsoft.com/office/powerpoint/2010/main" val="9750041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05B0500-647B-C46D-07DA-018004CAF1B7}"/>
              </a:ext>
            </a:extLst>
          </p:cNvPr>
          <p:cNvSpPr>
            <a:spLocks noGrp="1"/>
          </p:cNvSpPr>
          <p:nvPr>
            <p:ph idx="1"/>
          </p:nvPr>
        </p:nvSpPr>
        <p:spPr>
          <a:xfrm>
            <a:off x="6940447" y="1168878"/>
            <a:ext cx="4911102" cy="4827976"/>
          </a:xfrm>
        </p:spPr>
        <p:txBody>
          <a:bodyPr>
            <a:normAutofit fontScale="92500"/>
          </a:bodyPr>
          <a:lstStyle/>
          <a:p>
            <a:r>
              <a:rPr lang="en-US" dirty="0"/>
              <a:t>Hourly operational characteristics for 32 technology types are extracted from PROMOD for 2050</a:t>
            </a:r>
          </a:p>
          <a:p>
            <a:r>
              <a:rPr lang="en-US" dirty="0"/>
              <a:t>The hourly data are divided into 12 time slices split by season, day/night, and peak/non-peak</a:t>
            </a:r>
          </a:p>
          <a:p>
            <a:r>
              <a:rPr lang="en-US" dirty="0"/>
              <a:t>The two algorithms produce annual capacity factor (CF) data at the MARKAL-identified technology level for census regions overlapping with the Eastern Interconnect</a:t>
            </a:r>
          </a:p>
          <a:p>
            <a:r>
              <a:rPr lang="en-US" dirty="0"/>
              <a:t>Results will focus on SERC only</a:t>
            </a:r>
          </a:p>
          <a:p>
            <a:endParaRPr lang="en-US" dirty="0"/>
          </a:p>
        </p:txBody>
      </p:sp>
      <p:sp>
        <p:nvSpPr>
          <p:cNvPr id="3" name="Subtitle 2">
            <a:extLst>
              <a:ext uri="{FF2B5EF4-FFF2-40B4-BE49-F238E27FC236}">
                <a16:creationId xmlns:a16="http://schemas.microsoft.com/office/drawing/2014/main" id="{46E94B5A-2D88-DF23-AF9B-E99112342355}"/>
              </a:ext>
            </a:extLst>
          </p:cNvPr>
          <p:cNvSpPr>
            <a:spLocks noGrp="1"/>
          </p:cNvSpPr>
          <p:nvPr>
            <p:ph type="subTitle" idx="13"/>
          </p:nvPr>
        </p:nvSpPr>
        <p:spPr/>
        <p:txBody>
          <a:bodyPr/>
          <a:lstStyle/>
          <a:p>
            <a:r>
              <a:rPr lang="en-US" dirty="0"/>
              <a:t>Process Flow Diagram for PROMOD-to-MARKAL</a:t>
            </a:r>
          </a:p>
        </p:txBody>
      </p:sp>
      <p:sp>
        <p:nvSpPr>
          <p:cNvPr id="4" name="Title 3">
            <a:extLst>
              <a:ext uri="{FF2B5EF4-FFF2-40B4-BE49-F238E27FC236}">
                <a16:creationId xmlns:a16="http://schemas.microsoft.com/office/drawing/2014/main" id="{B1EC7746-9673-926D-372E-14970A3FE16F}"/>
              </a:ext>
            </a:extLst>
          </p:cNvPr>
          <p:cNvSpPr>
            <a:spLocks noGrp="1"/>
          </p:cNvSpPr>
          <p:nvPr>
            <p:ph type="title"/>
          </p:nvPr>
        </p:nvSpPr>
        <p:spPr/>
        <p:txBody>
          <a:bodyPr/>
          <a:lstStyle/>
          <a:p>
            <a:r>
              <a:rPr lang="en-US" dirty="0"/>
              <a:t>Analysis Approach</a:t>
            </a:r>
          </a:p>
        </p:txBody>
      </p:sp>
      <p:sp>
        <p:nvSpPr>
          <p:cNvPr id="5" name="Slide Number Placeholder 4">
            <a:extLst>
              <a:ext uri="{FF2B5EF4-FFF2-40B4-BE49-F238E27FC236}">
                <a16:creationId xmlns:a16="http://schemas.microsoft.com/office/drawing/2014/main" id="{81E8527B-128F-6F3F-C533-BB545FD4EFC0}"/>
              </a:ext>
            </a:extLst>
          </p:cNvPr>
          <p:cNvSpPr>
            <a:spLocks noGrp="1"/>
          </p:cNvSpPr>
          <p:nvPr>
            <p:ph type="sldNum" sz="quarter" idx="15"/>
          </p:nvPr>
        </p:nvSpPr>
        <p:spPr/>
        <p:txBody>
          <a:bodyPr/>
          <a:lstStyle/>
          <a:p>
            <a:fld id="{6CBE36CA-A7C6-4838-9ACB-C8D30B8F2C6D}" type="slidenum">
              <a:rPr lang="en-US" smtClean="0"/>
              <a:pPr/>
              <a:t>7</a:t>
            </a:fld>
            <a:endParaRPr lang="en-US" dirty="0"/>
          </a:p>
        </p:txBody>
      </p:sp>
      <p:pic>
        <p:nvPicPr>
          <p:cNvPr id="6" name="Picture 5">
            <a:extLst>
              <a:ext uri="{FF2B5EF4-FFF2-40B4-BE49-F238E27FC236}">
                <a16:creationId xmlns:a16="http://schemas.microsoft.com/office/drawing/2014/main" id="{7F68DF54-3B46-E090-C8BD-C54A545E3B02}"/>
              </a:ext>
            </a:extLst>
          </p:cNvPr>
          <p:cNvPicPr>
            <a:picLocks noChangeAspect="1"/>
          </p:cNvPicPr>
          <p:nvPr/>
        </p:nvPicPr>
        <p:blipFill>
          <a:blip r:embed="rId3"/>
          <a:stretch>
            <a:fillRect/>
          </a:stretch>
        </p:blipFill>
        <p:spPr>
          <a:xfrm>
            <a:off x="412669" y="1192580"/>
            <a:ext cx="5785605" cy="4755292"/>
          </a:xfrm>
          <a:prstGeom prst="rect">
            <a:avLst/>
          </a:prstGeom>
        </p:spPr>
      </p:pic>
      <p:sp>
        <p:nvSpPr>
          <p:cNvPr id="7" name="TextBox 6">
            <a:extLst>
              <a:ext uri="{FF2B5EF4-FFF2-40B4-BE49-F238E27FC236}">
                <a16:creationId xmlns:a16="http://schemas.microsoft.com/office/drawing/2014/main" id="{6F2367E5-BBEF-9B00-CC4A-FDC6F4962936}"/>
              </a:ext>
            </a:extLst>
          </p:cNvPr>
          <p:cNvSpPr txBox="1"/>
          <p:nvPr/>
        </p:nvSpPr>
        <p:spPr>
          <a:xfrm>
            <a:off x="5579225" y="5833698"/>
            <a:ext cx="963725" cy="246221"/>
          </a:xfrm>
          <a:prstGeom prst="rect">
            <a:avLst/>
          </a:prstGeom>
          <a:noFill/>
        </p:spPr>
        <p:txBody>
          <a:bodyPr vert="horz" wrap="none" rtlCol="0">
            <a:spAutoFit/>
          </a:bodyPr>
          <a:lstStyle/>
          <a:p>
            <a:pPr algn="l" rtl="0" eaLnBrk="1" fontAlgn="auto" hangingPunct="1">
              <a:lnSpc>
                <a:spcPct val="100000"/>
              </a:lnSpc>
              <a:spcBef>
                <a:spcPts val="0"/>
              </a:spcBef>
              <a:spcAft>
                <a:spcPts val="0"/>
              </a:spcAft>
            </a:pPr>
            <a:r>
              <a:rPr lang="en-US" sz="1000" b="0" i="1" u="none" baseline="0" dirty="0">
                <a:solidFill>
                  <a:schemeClr val="bg1">
                    <a:lumMod val="75000"/>
                  </a:schemeClr>
                </a:solidFill>
              </a:rPr>
              <a:t>Source: NETL</a:t>
            </a:r>
          </a:p>
        </p:txBody>
      </p:sp>
    </p:spTree>
    <p:extLst>
      <p:ext uri="{BB962C8B-B14F-4D97-AF65-F5344CB8AC3E}">
        <p14:creationId xmlns:p14="http://schemas.microsoft.com/office/powerpoint/2010/main" val="39118904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4C0EFF0B-E8C4-BB47-80F3-96ACC98C1F9E}"/>
              </a:ext>
            </a:extLst>
          </p:cNvPr>
          <p:cNvSpPr>
            <a:spLocks noGrp="1"/>
          </p:cNvSpPr>
          <p:nvPr>
            <p:ph idx="1"/>
          </p:nvPr>
        </p:nvSpPr>
        <p:spPr>
          <a:xfrm>
            <a:off x="270628" y="4631467"/>
            <a:ext cx="11580921" cy="1560120"/>
          </a:xfrm>
        </p:spPr>
        <p:txBody>
          <a:bodyPr>
            <a:normAutofit fontScale="92500"/>
          </a:bodyPr>
          <a:lstStyle/>
          <a:p>
            <a:r>
              <a:rPr lang="en-US" dirty="0"/>
              <a:t>MARKAL exports existing and new capacity additions required to meet energy demands under Net Zero by 2050 scenario constraints</a:t>
            </a:r>
          </a:p>
          <a:p>
            <a:r>
              <a:rPr lang="en-US" dirty="0"/>
              <a:t>In addition to solar PV and wind, nuclear and gas turbine new capacity additions are seen in these regions; some retrofits are also introduced in 2030</a:t>
            </a:r>
          </a:p>
        </p:txBody>
      </p:sp>
      <p:sp>
        <p:nvSpPr>
          <p:cNvPr id="10" name="Subtitle 9">
            <a:extLst>
              <a:ext uri="{FF2B5EF4-FFF2-40B4-BE49-F238E27FC236}">
                <a16:creationId xmlns:a16="http://schemas.microsoft.com/office/drawing/2014/main" id="{5E3C9720-5D9E-63C4-D9F8-60D1F947A700}"/>
              </a:ext>
            </a:extLst>
          </p:cNvPr>
          <p:cNvSpPr>
            <a:spLocks noGrp="1"/>
          </p:cNvSpPr>
          <p:nvPr>
            <p:ph type="subTitle" idx="13"/>
          </p:nvPr>
        </p:nvSpPr>
        <p:spPr/>
        <p:txBody>
          <a:bodyPr/>
          <a:lstStyle/>
          <a:p>
            <a:r>
              <a:rPr lang="en-US" dirty="0"/>
              <a:t>Generation Capacity (census regions overlapping with SERC)</a:t>
            </a:r>
          </a:p>
        </p:txBody>
      </p:sp>
      <p:sp>
        <p:nvSpPr>
          <p:cNvPr id="8" name="Title 7">
            <a:extLst>
              <a:ext uri="{FF2B5EF4-FFF2-40B4-BE49-F238E27FC236}">
                <a16:creationId xmlns:a16="http://schemas.microsoft.com/office/drawing/2014/main" id="{595A3FEB-1F02-CF88-12EC-343038228F8F}"/>
              </a:ext>
            </a:extLst>
          </p:cNvPr>
          <p:cNvSpPr>
            <a:spLocks noGrp="1"/>
          </p:cNvSpPr>
          <p:nvPr>
            <p:ph type="title"/>
          </p:nvPr>
        </p:nvSpPr>
        <p:spPr/>
        <p:txBody>
          <a:bodyPr/>
          <a:lstStyle/>
          <a:p>
            <a:r>
              <a:rPr lang="en-US" dirty="0">
                <a:highlight>
                  <a:srgbClr val="FFFFFF"/>
                </a:highlight>
              </a:rPr>
              <a:t>MARKAL</a:t>
            </a:r>
            <a:r>
              <a:rPr lang="en-US" dirty="0"/>
              <a:t> Data Overview</a:t>
            </a:r>
          </a:p>
        </p:txBody>
      </p:sp>
      <p:graphicFrame>
        <p:nvGraphicFramePr>
          <p:cNvPr id="4" name="Chart 3">
            <a:extLst>
              <a:ext uri="{FF2B5EF4-FFF2-40B4-BE49-F238E27FC236}">
                <a16:creationId xmlns:a16="http://schemas.microsoft.com/office/drawing/2014/main" id="{BD007718-6D1C-96F9-D458-EDE28DA9B844}"/>
              </a:ext>
            </a:extLst>
          </p:cNvPr>
          <p:cNvGraphicFramePr>
            <a:graphicFrameLocks/>
          </p:cNvGraphicFramePr>
          <p:nvPr>
            <p:extLst>
              <p:ext uri="{D42A27DB-BD31-4B8C-83A1-F6EECF244321}">
                <p14:modId xmlns:p14="http://schemas.microsoft.com/office/powerpoint/2010/main" val="4103075710"/>
              </p:ext>
            </p:extLst>
          </p:nvPr>
        </p:nvGraphicFramePr>
        <p:xfrm>
          <a:off x="32928" y="1192580"/>
          <a:ext cx="5862238" cy="254267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Chart 5">
            <a:extLst>
              <a:ext uri="{FF2B5EF4-FFF2-40B4-BE49-F238E27FC236}">
                <a16:creationId xmlns:a16="http://schemas.microsoft.com/office/drawing/2014/main" id="{146BA015-0D0B-487C-BB9E-5A769CA3A61A}"/>
              </a:ext>
            </a:extLst>
          </p:cNvPr>
          <p:cNvGraphicFramePr>
            <a:graphicFrameLocks/>
          </p:cNvGraphicFramePr>
          <p:nvPr>
            <p:extLst>
              <p:ext uri="{D42A27DB-BD31-4B8C-83A1-F6EECF244321}">
                <p14:modId xmlns:p14="http://schemas.microsoft.com/office/powerpoint/2010/main" val="3332876590"/>
              </p:ext>
            </p:extLst>
          </p:nvPr>
        </p:nvGraphicFramePr>
        <p:xfrm>
          <a:off x="6366293" y="1151591"/>
          <a:ext cx="5373423" cy="2542677"/>
        </p:xfrm>
        <a:graphic>
          <a:graphicData uri="http://schemas.openxmlformats.org/drawingml/2006/chart">
            <c:chart xmlns:c="http://schemas.openxmlformats.org/drawingml/2006/chart" xmlns:r="http://schemas.openxmlformats.org/officeDocument/2006/relationships" r:id="rId4"/>
          </a:graphicData>
        </a:graphic>
      </p:graphicFrame>
      <p:pic>
        <p:nvPicPr>
          <p:cNvPr id="14" name="Picture 13">
            <a:extLst>
              <a:ext uri="{FF2B5EF4-FFF2-40B4-BE49-F238E27FC236}">
                <a16:creationId xmlns:a16="http://schemas.microsoft.com/office/drawing/2014/main" id="{87365EFA-ADBE-A1C5-5ABA-E1F9DE4A55E5}"/>
              </a:ext>
            </a:extLst>
          </p:cNvPr>
          <p:cNvPicPr>
            <a:picLocks noChangeAspect="1"/>
          </p:cNvPicPr>
          <p:nvPr/>
        </p:nvPicPr>
        <p:blipFill>
          <a:blip r:embed="rId5"/>
          <a:stretch>
            <a:fillRect/>
          </a:stretch>
        </p:blipFill>
        <p:spPr>
          <a:xfrm>
            <a:off x="2156452" y="3714131"/>
            <a:ext cx="8900931" cy="693480"/>
          </a:xfrm>
          <a:prstGeom prst="rect">
            <a:avLst/>
          </a:prstGeom>
        </p:spPr>
      </p:pic>
      <p:sp>
        <p:nvSpPr>
          <p:cNvPr id="2" name="TextBox 1">
            <a:extLst>
              <a:ext uri="{FF2B5EF4-FFF2-40B4-BE49-F238E27FC236}">
                <a16:creationId xmlns:a16="http://schemas.microsoft.com/office/drawing/2014/main" id="{E968B89E-BFD6-C75B-C4E8-F5CAE0B0EF2F}"/>
              </a:ext>
            </a:extLst>
          </p:cNvPr>
          <p:cNvSpPr txBox="1"/>
          <p:nvPr/>
        </p:nvSpPr>
        <p:spPr>
          <a:xfrm>
            <a:off x="7788789" y="1451729"/>
            <a:ext cx="737702" cy="261610"/>
          </a:xfrm>
          <a:prstGeom prst="rect">
            <a:avLst/>
          </a:prstGeom>
          <a:noFill/>
        </p:spPr>
        <p:txBody>
          <a:bodyPr vert="horz" wrap="none" rtlCol="0">
            <a:spAutoFit/>
          </a:bodyPr>
          <a:lstStyle/>
          <a:p>
            <a:pPr algn="l" rtl="0" eaLnBrk="1" fontAlgn="auto" hangingPunct="1">
              <a:lnSpc>
                <a:spcPct val="100000"/>
              </a:lnSpc>
              <a:spcBef>
                <a:spcPts val="0"/>
              </a:spcBef>
              <a:spcAft>
                <a:spcPts val="0"/>
              </a:spcAft>
            </a:pPr>
            <a:r>
              <a:rPr lang="en-US" sz="1100" b="1" dirty="0">
                <a:solidFill>
                  <a:prstClr val="black">
                    <a:lumMod val="65000"/>
                    <a:lumOff val="35000"/>
                  </a:prstClr>
                </a:solidFill>
              </a:rPr>
              <a:t>Solar PV</a:t>
            </a:r>
          </a:p>
        </p:txBody>
      </p:sp>
      <p:cxnSp>
        <p:nvCxnSpPr>
          <p:cNvPr id="5" name="Straight Arrow Connector 4">
            <a:extLst>
              <a:ext uri="{FF2B5EF4-FFF2-40B4-BE49-F238E27FC236}">
                <a16:creationId xmlns:a16="http://schemas.microsoft.com/office/drawing/2014/main" id="{09D430CE-6543-5CC6-FF83-7AF373D7D26C}"/>
              </a:ext>
            </a:extLst>
          </p:cNvPr>
          <p:cNvCxnSpPr>
            <a:cxnSpLocks/>
            <a:stCxn id="2" idx="2"/>
          </p:cNvCxnSpPr>
          <p:nvPr/>
        </p:nvCxnSpPr>
        <p:spPr>
          <a:xfrm flipH="1">
            <a:off x="7360688" y="1713339"/>
            <a:ext cx="796952" cy="109243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23A1523D-A425-76DC-3B0F-61BBC2AE81FF}"/>
              </a:ext>
            </a:extLst>
          </p:cNvPr>
          <p:cNvCxnSpPr>
            <a:cxnSpLocks/>
            <a:stCxn id="2" idx="2"/>
          </p:cNvCxnSpPr>
          <p:nvPr/>
        </p:nvCxnSpPr>
        <p:spPr>
          <a:xfrm>
            <a:off x="8157640" y="1713339"/>
            <a:ext cx="417646" cy="64782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6AE16BB7-7F46-987B-C2EC-4CEF8A0600CD}"/>
              </a:ext>
            </a:extLst>
          </p:cNvPr>
          <p:cNvCxnSpPr>
            <a:cxnSpLocks/>
            <a:stCxn id="2" idx="2"/>
          </p:cNvCxnSpPr>
          <p:nvPr/>
        </p:nvCxnSpPr>
        <p:spPr>
          <a:xfrm>
            <a:off x="8157640" y="1713339"/>
            <a:ext cx="2467936" cy="41967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7A6F7F13-F22A-DC62-91EA-C101123AB9F5}"/>
              </a:ext>
            </a:extLst>
          </p:cNvPr>
          <p:cNvCxnSpPr>
            <a:cxnSpLocks/>
            <a:stCxn id="2" idx="2"/>
          </p:cNvCxnSpPr>
          <p:nvPr/>
        </p:nvCxnSpPr>
        <p:spPr>
          <a:xfrm>
            <a:off x="8157640" y="1713339"/>
            <a:ext cx="3170669" cy="70282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4C94A0BE-D0B1-F2F8-1045-B4690F5B567C}"/>
              </a:ext>
            </a:extLst>
          </p:cNvPr>
          <p:cNvSpPr txBox="1"/>
          <p:nvPr/>
        </p:nvSpPr>
        <p:spPr>
          <a:xfrm>
            <a:off x="9717038" y="2285362"/>
            <a:ext cx="581025" cy="261610"/>
          </a:xfrm>
          <a:prstGeom prst="rect">
            <a:avLst/>
          </a:prstGeom>
          <a:noFill/>
        </p:spPr>
        <p:txBody>
          <a:bodyPr vert="horz" wrap="square" rtlCol="0">
            <a:spAutoFit/>
          </a:bodyPr>
          <a:lstStyle/>
          <a:p>
            <a:pPr algn="l" rtl="0" eaLnBrk="1" fontAlgn="auto" hangingPunct="1">
              <a:lnSpc>
                <a:spcPct val="100000"/>
              </a:lnSpc>
              <a:spcBef>
                <a:spcPts val="0"/>
              </a:spcBef>
              <a:spcAft>
                <a:spcPts val="0"/>
              </a:spcAft>
            </a:pPr>
            <a:r>
              <a:rPr lang="en-US" sz="1100" b="1" dirty="0">
                <a:solidFill>
                  <a:prstClr val="black">
                    <a:lumMod val="65000"/>
                    <a:lumOff val="35000"/>
                  </a:prstClr>
                </a:solidFill>
              </a:rPr>
              <a:t>Wind</a:t>
            </a:r>
          </a:p>
        </p:txBody>
      </p:sp>
      <p:cxnSp>
        <p:nvCxnSpPr>
          <p:cNvPr id="27" name="Straight Arrow Connector 26">
            <a:extLst>
              <a:ext uri="{FF2B5EF4-FFF2-40B4-BE49-F238E27FC236}">
                <a16:creationId xmlns:a16="http://schemas.microsoft.com/office/drawing/2014/main" id="{0159DDD2-1AE1-F6A1-2459-D439E58019F6}"/>
              </a:ext>
            </a:extLst>
          </p:cNvPr>
          <p:cNvCxnSpPr>
            <a:cxnSpLocks/>
            <a:stCxn id="26" idx="1"/>
          </p:cNvCxnSpPr>
          <p:nvPr/>
        </p:nvCxnSpPr>
        <p:spPr>
          <a:xfrm flipH="1" flipV="1">
            <a:off x="8667464" y="1981896"/>
            <a:ext cx="1049574" cy="43427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B9C5EA9B-9E7C-BC76-FD6F-1084BFA9147B}"/>
              </a:ext>
            </a:extLst>
          </p:cNvPr>
          <p:cNvCxnSpPr>
            <a:cxnSpLocks/>
            <a:stCxn id="26" idx="1"/>
          </p:cNvCxnSpPr>
          <p:nvPr/>
        </p:nvCxnSpPr>
        <p:spPr>
          <a:xfrm flipH="1" flipV="1">
            <a:off x="9378578" y="2389881"/>
            <a:ext cx="338460" cy="2628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0" name="Straight Arrow Connector 49">
            <a:extLst>
              <a:ext uri="{FF2B5EF4-FFF2-40B4-BE49-F238E27FC236}">
                <a16:creationId xmlns:a16="http://schemas.microsoft.com/office/drawing/2014/main" id="{3B3CECC5-469A-B978-027A-D92D5EA3DB86}"/>
              </a:ext>
            </a:extLst>
          </p:cNvPr>
          <p:cNvCxnSpPr>
            <a:cxnSpLocks/>
            <a:stCxn id="26" idx="1"/>
          </p:cNvCxnSpPr>
          <p:nvPr/>
        </p:nvCxnSpPr>
        <p:spPr>
          <a:xfrm>
            <a:off x="9717038" y="2416167"/>
            <a:ext cx="233892" cy="43389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3" name="Straight Arrow Connector 52">
            <a:extLst>
              <a:ext uri="{FF2B5EF4-FFF2-40B4-BE49-F238E27FC236}">
                <a16:creationId xmlns:a16="http://schemas.microsoft.com/office/drawing/2014/main" id="{1EE6593A-745A-BFEE-5FA2-D6F1E75AA6F7}"/>
              </a:ext>
            </a:extLst>
          </p:cNvPr>
          <p:cNvCxnSpPr>
            <a:cxnSpLocks/>
            <a:stCxn id="26" idx="1"/>
          </p:cNvCxnSpPr>
          <p:nvPr/>
        </p:nvCxnSpPr>
        <p:spPr>
          <a:xfrm flipV="1">
            <a:off x="9717038" y="1927731"/>
            <a:ext cx="908538" cy="48843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5" name="Slide Number Placeholder 4">
            <a:extLst>
              <a:ext uri="{FF2B5EF4-FFF2-40B4-BE49-F238E27FC236}">
                <a16:creationId xmlns:a16="http://schemas.microsoft.com/office/drawing/2014/main" id="{8E6876DE-DACE-99A1-9FFA-E67CC9B1793D}"/>
              </a:ext>
            </a:extLst>
          </p:cNvPr>
          <p:cNvSpPr>
            <a:spLocks noGrp="1"/>
          </p:cNvSpPr>
          <p:nvPr>
            <p:ph type="sldNum" sz="quarter" idx="15"/>
          </p:nvPr>
        </p:nvSpPr>
        <p:spPr>
          <a:xfrm>
            <a:off x="11569565" y="6356350"/>
            <a:ext cx="390625" cy="365125"/>
          </a:xfrm>
        </p:spPr>
        <p:txBody>
          <a:bodyPr/>
          <a:lstStyle/>
          <a:p>
            <a:fld id="{6CBE36CA-A7C6-4838-9ACB-C8D30B8F2C6D}" type="slidenum">
              <a:rPr lang="en-US" smtClean="0"/>
              <a:pPr/>
              <a:t>8</a:t>
            </a:fld>
            <a:endParaRPr lang="en-US" dirty="0"/>
          </a:p>
        </p:txBody>
      </p:sp>
      <p:sp>
        <p:nvSpPr>
          <p:cNvPr id="16" name="TextBox 15">
            <a:extLst>
              <a:ext uri="{FF2B5EF4-FFF2-40B4-BE49-F238E27FC236}">
                <a16:creationId xmlns:a16="http://schemas.microsoft.com/office/drawing/2014/main" id="{367A1B03-F064-023B-5133-49C9988770BC}"/>
              </a:ext>
            </a:extLst>
          </p:cNvPr>
          <p:cNvSpPr txBox="1"/>
          <p:nvPr/>
        </p:nvSpPr>
        <p:spPr>
          <a:xfrm>
            <a:off x="11010702" y="4302864"/>
            <a:ext cx="963725" cy="246221"/>
          </a:xfrm>
          <a:prstGeom prst="rect">
            <a:avLst/>
          </a:prstGeom>
          <a:noFill/>
        </p:spPr>
        <p:txBody>
          <a:bodyPr vert="horz" wrap="none" rtlCol="0">
            <a:spAutoFit/>
          </a:bodyPr>
          <a:lstStyle/>
          <a:p>
            <a:pPr algn="l" rtl="0" eaLnBrk="1" fontAlgn="auto" hangingPunct="1">
              <a:lnSpc>
                <a:spcPct val="100000"/>
              </a:lnSpc>
              <a:spcBef>
                <a:spcPts val="0"/>
              </a:spcBef>
              <a:spcAft>
                <a:spcPts val="0"/>
              </a:spcAft>
            </a:pPr>
            <a:r>
              <a:rPr lang="en-US" sz="1000" b="0" i="1" u="none" baseline="0" dirty="0">
                <a:solidFill>
                  <a:schemeClr val="bg1">
                    <a:lumMod val="75000"/>
                  </a:schemeClr>
                </a:solidFill>
              </a:rPr>
              <a:t>Source: NETL</a:t>
            </a:r>
          </a:p>
        </p:txBody>
      </p:sp>
      <p:sp>
        <p:nvSpPr>
          <p:cNvPr id="18" name="TextBox 17">
            <a:extLst>
              <a:ext uri="{FF2B5EF4-FFF2-40B4-BE49-F238E27FC236}">
                <a16:creationId xmlns:a16="http://schemas.microsoft.com/office/drawing/2014/main" id="{A36910C4-42F9-9492-43D4-34B642687988}"/>
              </a:ext>
            </a:extLst>
          </p:cNvPr>
          <p:cNvSpPr txBox="1"/>
          <p:nvPr/>
        </p:nvSpPr>
        <p:spPr>
          <a:xfrm>
            <a:off x="165201" y="3735257"/>
            <a:ext cx="1991251" cy="707886"/>
          </a:xfrm>
          <a:prstGeom prst="rect">
            <a:avLst/>
          </a:prstGeom>
          <a:noFill/>
        </p:spPr>
        <p:txBody>
          <a:bodyPr vert="horz" wrap="none" rtlCol="0">
            <a:spAutoFit/>
          </a:bodyPr>
          <a:lstStyle/>
          <a:p>
            <a:pPr algn="l" rtl="0" eaLnBrk="1" fontAlgn="auto" hangingPunct="1">
              <a:lnSpc>
                <a:spcPct val="100000"/>
              </a:lnSpc>
              <a:spcBef>
                <a:spcPts val="0"/>
              </a:spcBef>
              <a:spcAft>
                <a:spcPts val="0"/>
              </a:spcAft>
            </a:pPr>
            <a:r>
              <a:rPr lang="en-US" sz="800" b="0" i="0" u="none" baseline="0" dirty="0">
                <a:solidFill>
                  <a:srgbClr val="000000"/>
                </a:solidFill>
              </a:rPr>
              <a:t>CT = combustion turbine </a:t>
            </a:r>
          </a:p>
          <a:p>
            <a:pPr algn="l" rtl="0" eaLnBrk="1" fontAlgn="auto" hangingPunct="1">
              <a:lnSpc>
                <a:spcPct val="100000"/>
              </a:lnSpc>
              <a:spcBef>
                <a:spcPts val="0"/>
              </a:spcBef>
              <a:spcAft>
                <a:spcPts val="0"/>
              </a:spcAft>
            </a:pPr>
            <a:r>
              <a:rPr lang="en-US" sz="800" b="0" i="0" u="none" baseline="0" dirty="0">
                <a:solidFill>
                  <a:srgbClr val="000000"/>
                </a:solidFill>
              </a:rPr>
              <a:t>ST = steam turbine </a:t>
            </a:r>
          </a:p>
          <a:p>
            <a:pPr algn="l" rtl="0" eaLnBrk="1" fontAlgn="auto" hangingPunct="1">
              <a:lnSpc>
                <a:spcPct val="100000"/>
              </a:lnSpc>
              <a:spcBef>
                <a:spcPts val="0"/>
              </a:spcBef>
              <a:spcAft>
                <a:spcPts val="0"/>
              </a:spcAft>
            </a:pPr>
            <a:r>
              <a:rPr lang="en-US" sz="800" b="0" i="0" u="none" baseline="0" dirty="0">
                <a:solidFill>
                  <a:srgbClr val="000000"/>
                </a:solidFill>
              </a:rPr>
              <a:t>IC =  </a:t>
            </a:r>
            <a:r>
              <a:rPr lang="en-US" sz="800" dirty="0">
                <a:solidFill>
                  <a:srgbClr val="000000"/>
                </a:solidFill>
              </a:rPr>
              <a:t>i</a:t>
            </a:r>
            <a:r>
              <a:rPr lang="en-US" sz="800" b="0" i="0" u="none" baseline="0" dirty="0">
                <a:solidFill>
                  <a:srgbClr val="000000"/>
                </a:solidFill>
              </a:rPr>
              <a:t>nternal </a:t>
            </a:r>
            <a:r>
              <a:rPr lang="en-US" sz="800" dirty="0">
                <a:solidFill>
                  <a:srgbClr val="000000"/>
                </a:solidFill>
              </a:rPr>
              <a:t>c</a:t>
            </a:r>
            <a:r>
              <a:rPr lang="en-US" sz="800" b="0" i="0" u="none" baseline="0" dirty="0">
                <a:solidFill>
                  <a:srgbClr val="000000"/>
                </a:solidFill>
              </a:rPr>
              <a:t>ombustion</a:t>
            </a:r>
          </a:p>
          <a:p>
            <a:pPr algn="l" rtl="0" eaLnBrk="1" fontAlgn="auto" hangingPunct="1">
              <a:lnSpc>
                <a:spcPct val="100000"/>
              </a:lnSpc>
              <a:spcBef>
                <a:spcPts val="0"/>
              </a:spcBef>
              <a:spcAft>
                <a:spcPts val="0"/>
              </a:spcAft>
            </a:pPr>
            <a:r>
              <a:rPr lang="en-US" sz="800" b="0" i="0" u="none" baseline="0" dirty="0">
                <a:solidFill>
                  <a:srgbClr val="000000"/>
                </a:solidFill>
              </a:rPr>
              <a:t>CCS = carbon capture and storage </a:t>
            </a:r>
          </a:p>
          <a:p>
            <a:pPr algn="l" rtl="0" eaLnBrk="1" fontAlgn="auto" hangingPunct="1">
              <a:lnSpc>
                <a:spcPct val="100000"/>
              </a:lnSpc>
              <a:spcBef>
                <a:spcPts val="0"/>
              </a:spcBef>
              <a:spcAft>
                <a:spcPts val="0"/>
              </a:spcAft>
            </a:pPr>
            <a:r>
              <a:rPr lang="en-US" sz="800" b="0" i="0" u="none" baseline="0" dirty="0">
                <a:solidFill>
                  <a:srgbClr val="000000"/>
                </a:solidFill>
              </a:rPr>
              <a:t>PV = photovoltaic</a:t>
            </a:r>
          </a:p>
        </p:txBody>
      </p:sp>
    </p:spTree>
    <p:extLst>
      <p:ext uri="{BB962C8B-B14F-4D97-AF65-F5344CB8AC3E}">
        <p14:creationId xmlns:p14="http://schemas.microsoft.com/office/powerpoint/2010/main" val="23773372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ubtitle 8">
            <a:extLst>
              <a:ext uri="{FF2B5EF4-FFF2-40B4-BE49-F238E27FC236}">
                <a16:creationId xmlns:a16="http://schemas.microsoft.com/office/drawing/2014/main" id="{A7D75757-4470-2216-6E44-14FB85C134F7}"/>
              </a:ext>
            </a:extLst>
          </p:cNvPr>
          <p:cNvSpPr>
            <a:spLocks noGrp="1"/>
          </p:cNvSpPr>
          <p:nvPr>
            <p:ph type="subTitle" idx="13"/>
          </p:nvPr>
        </p:nvSpPr>
        <p:spPr/>
        <p:txBody>
          <a:bodyPr/>
          <a:lstStyle/>
          <a:p>
            <a:r>
              <a:rPr lang="en-US" dirty="0"/>
              <a:t>A Look at Capacity Factors for the Intermediate Season (2050)</a:t>
            </a:r>
          </a:p>
        </p:txBody>
      </p:sp>
      <p:sp>
        <p:nvSpPr>
          <p:cNvPr id="7" name="Title 6">
            <a:extLst>
              <a:ext uri="{FF2B5EF4-FFF2-40B4-BE49-F238E27FC236}">
                <a16:creationId xmlns:a16="http://schemas.microsoft.com/office/drawing/2014/main" id="{288FED97-B01E-AB8B-7DEE-4E0B49EC981A}"/>
              </a:ext>
            </a:extLst>
          </p:cNvPr>
          <p:cNvSpPr>
            <a:spLocks noGrp="1"/>
          </p:cNvSpPr>
          <p:nvPr>
            <p:ph type="title"/>
          </p:nvPr>
        </p:nvSpPr>
        <p:spPr/>
        <p:txBody>
          <a:bodyPr/>
          <a:lstStyle/>
          <a:p>
            <a:r>
              <a:rPr lang="en-US" dirty="0"/>
              <a:t>MARKAL Data Overview</a:t>
            </a:r>
          </a:p>
        </p:txBody>
      </p:sp>
      <p:sp>
        <p:nvSpPr>
          <p:cNvPr id="3" name="Content Placeholder 2">
            <a:extLst>
              <a:ext uri="{FF2B5EF4-FFF2-40B4-BE49-F238E27FC236}">
                <a16:creationId xmlns:a16="http://schemas.microsoft.com/office/drawing/2014/main" id="{7D698F78-B843-3165-78BF-07120CD20F8E}"/>
              </a:ext>
            </a:extLst>
          </p:cNvPr>
          <p:cNvSpPr>
            <a:spLocks noGrp="1"/>
          </p:cNvSpPr>
          <p:nvPr>
            <p:ph idx="1"/>
          </p:nvPr>
        </p:nvSpPr>
        <p:spPr>
          <a:xfrm>
            <a:off x="270626" y="4092673"/>
            <a:ext cx="11580921" cy="1987246"/>
          </a:xfrm>
        </p:spPr>
        <p:txBody>
          <a:bodyPr>
            <a:normAutofit fontScale="85000" lnSpcReduction="10000"/>
          </a:bodyPr>
          <a:lstStyle/>
          <a:p>
            <a:r>
              <a:rPr lang="en-US" dirty="0"/>
              <a:t>R5 (South Atlantic) and R6 (East South Central) MARKAL regions roughly overlap with the SERC region and the MARKAL-reported capacity factors in these regions are displayed.</a:t>
            </a:r>
          </a:p>
          <a:p>
            <a:r>
              <a:rPr lang="en-US" dirty="0"/>
              <a:t>In 2050, no combined cycle technologies are expected to run in the intermediate season.</a:t>
            </a:r>
          </a:p>
          <a:p>
            <a:r>
              <a:rPr lang="en-US" dirty="0"/>
              <a:t>Similarly, CFs for other technologies, including nuclear, solar PV, wind, conventional hydroelectric, gas and steam turbines, and biomass + CCS technologies, are available from MARKAL results</a:t>
            </a:r>
          </a:p>
        </p:txBody>
      </p:sp>
      <p:sp>
        <p:nvSpPr>
          <p:cNvPr id="2" name="Slide Number Placeholder 4">
            <a:extLst>
              <a:ext uri="{FF2B5EF4-FFF2-40B4-BE49-F238E27FC236}">
                <a16:creationId xmlns:a16="http://schemas.microsoft.com/office/drawing/2014/main" id="{443210FF-206C-841E-EA44-4181CA0085EC}"/>
              </a:ext>
            </a:extLst>
          </p:cNvPr>
          <p:cNvSpPr>
            <a:spLocks noGrp="1"/>
          </p:cNvSpPr>
          <p:nvPr>
            <p:ph type="sldNum" sz="quarter" idx="15"/>
          </p:nvPr>
        </p:nvSpPr>
        <p:spPr>
          <a:xfrm>
            <a:off x="11569565" y="6356350"/>
            <a:ext cx="390625" cy="365125"/>
          </a:xfrm>
        </p:spPr>
        <p:txBody>
          <a:bodyPr/>
          <a:lstStyle/>
          <a:p>
            <a:fld id="{6CBE36CA-A7C6-4838-9ACB-C8D30B8F2C6D}" type="slidenum">
              <a:rPr lang="en-US" smtClean="0"/>
              <a:pPr/>
              <a:t>9</a:t>
            </a:fld>
            <a:endParaRPr lang="en-US" dirty="0"/>
          </a:p>
        </p:txBody>
      </p:sp>
      <p:pic>
        <p:nvPicPr>
          <p:cNvPr id="5" name="Picture 4">
            <a:extLst>
              <a:ext uri="{FF2B5EF4-FFF2-40B4-BE49-F238E27FC236}">
                <a16:creationId xmlns:a16="http://schemas.microsoft.com/office/drawing/2014/main" id="{8AB55140-2AC2-186B-2359-EF14F334BFEF}"/>
              </a:ext>
            </a:extLst>
          </p:cNvPr>
          <p:cNvPicPr>
            <a:picLocks noChangeAspect="1"/>
          </p:cNvPicPr>
          <p:nvPr/>
        </p:nvPicPr>
        <p:blipFill>
          <a:blip r:embed="rId2"/>
          <a:stretch>
            <a:fillRect/>
          </a:stretch>
        </p:blipFill>
        <p:spPr>
          <a:xfrm>
            <a:off x="951589" y="1204647"/>
            <a:ext cx="10218994" cy="2788822"/>
          </a:xfrm>
          <a:prstGeom prst="rect">
            <a:avLst/>
          </a:prstGeom>
        </p:spPr>
      </p:pic>
    </p:spTree>
    <p:extLst>
      <p:ext uri="{BB962C8B-B14F-4D97-AF65-F5344CB8AC3E}">
        <p14:creationId xmlns:p14="http://schemas.microsoft.com/office/powerpoint/2010/main" val="328993488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MIO_PRESI_FIRST_SLIDENUMBER" val="1"/>
  <p:tag name="MIO_FALLBACK_LAYOUT" val="2"/>
  <p:tag name="MIO_SHOW_DATE" val="True"/>
  <p:tag name="MIO_SHOW_FOOTER" val="True"/>
  <p:tag name="MIO_SHOW_PAGENUMBER" val="True"/>
  <p:tag name="MIO_AVOID_BLANK_LAYOUT" val="True"/>
  <p:tag name="MIO_CD_LAYOUT_VALID_AREA" val="False"/>
  <p:tag name="MIO_NUMBER_OF_VALID_LAYOUTS" val="13"/>
  <p:tag name="MIO_HDS" val="True"/>
  <p:tag name="MIO_SKIPVERSION" val="01.01.0001 00:00:00"/>
  <p:tag name="MIO_EKGUID" val="bcc3c205-d565-4d59-9670-3c7244aed0a1"/>
  <p:tag name="MIO_UPDATE" val="True"/>
  <p:tag name="MIO_VERSION" val="10.10.2019 14:27:37"/>
  <p:tag name="MIO_DBID" val="5975AB46-D99C-44D0-8BC3-A071EFE760A6"/>
  <p:tag name="MIO_LASTDOWNLOADED" val="04.12.2019 16:24:37"/>
  <p:tag name="MIO_OBJECTNAME" val="FINAL NETL Master Template"/>
  <p:tag name="MIO_LASTEDITORNAME" val="Heidi Lamb"/>
  <p:tag name="MIO_CDID" val="df575364-fc80-4292-a64e-e4adbb811745"/>
</p:tagLst>
</file>

<file path=ppt/tags/tag2.xml><?xml version="1.0" encoding="utf-8"?>
<p:tagLst xmlns:a="http://schemas.openxmlformats.org/drawingml/2006/main" xmlns:r="http://schemas.openxmlformats.org/officeDocument/2006/relationships" xmlns:p="http://schemas.openxmlformats.org/presentationml/2006/main">
  <p:tag name="MIO_SKIP_CDCHECK" val="True"/>
</p:tagLst>
</file>

<file path=ppt/tags/tag3.xml><?xml version="1.0" encoding="utf-8"?>
<p:tagLst xmlns:a="http://schemas.openxmlformats.org/drawingml/2006/main" xmlns:r="http://schemas.openxmlformats.org/officeDocument/2006/relationships" xmlns:p="http://schemas.openxmlformats.org/presentationml/2006/main">
  <p:tag name="MIO_USER_INPUT_REQUIRED" val="NETL Presenter's Name;Presentation Presenter"/>
  <p:tag name="MIO_USER_INPUT_OPTIONAL" val=" "/>
  <p:tag name="MIO_USER_INPUT_FIXED" val=" "/>
</p:tagLst>
</file>

<file path=ppt/tags/tag4.xml><?xml version="1.0" encoding="utf-8"?>
<p:tagLst xmlns:a="http://schemas.openxmlformats.org/drawingml/2006/main" xmlns:r="http://schemas.openxmlformats.org/officeDocument/2006/relationships" xmlns:p="http://schemas.openxmlformats.org/presentationml/2006/main">
  <p:tag name="MIO_USER_INPUT_REQUIRED" val="NETL Presenter's Title/Office;NETL Presenter's Title/Office"/>
  <p:tag name="MIO_USER_INPUT_OPTIONAL" val=" "/>
  <p:tag name="MIO_USER_INPUT_FIXED" val=" "/>
</p:tagLst>
</file>

<file path=ppt/tags/tag5.xml><?xml version="1.0" encoding="utf-8"?>
<p:tagLst xmlns:a="http://schemas.openxmlformats.org/drawingml/2006/main" xmlns:r="http://schemas.openxmlformats.org/officeDocument/2006/relationships" xmlns:p="http://schemas.openxmlformats.org/presentationml/2006/main">
  <p:tag name="MIO_USER_INPUT_REQUIRED" val="Date of Presentation;Presentation Date"/>
  <p:tag name="MIO_USER_INPUT_OPTIONAL" val=" "/>
  <p:tag name="MIO_USER_INPUT_FIXED" val=" "/>
</p:tagLst>
</file>

<file path=ppt/tags/tag6.xml><?xml version="1.0" encoding="utf-8"?>
<p:tagLst xmlns:a="http://schemas.openxmlformats.org/drawingml/2006/main" xmlns:r="http://schemas.openxmlformats.org/officeDocument/2006/relationships" xmlns:p="http://schemas.openxmlformats.org/presentationml/2006/main">
  <p:tag name="MIO_USER_INPUT_REQUIRED" val="[Audience Name];Presentation Audience"/>
  <p:tag name="MIO_USER_INPUT_OPTIONAL" val=" "/>
  <p:tag name="MIO_USER_INPUT_TEXT" val=" "/>
</p:tagLst>
</file>

<file path=ppt/theme/theme1.xml><?xml version="1.0" encoding="utf-8"?>
<a:theme xmlns:a="http://schemas.openxmlformats.org/drawingml/2006/main" name="Final Master Century Gothic">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rtl="0" eaLnBrk="1" fontAlgn="auto" hangingPunct="1">
          <a:lnSpc>
            <a:spcPct val="100000"/>
          </a:lnSpc>
          <a:spcBef>
            <a:spcPts val="0"/>
          </a:spcBef>
          <a:spcAft>
            <a:spcPts val="0"/>
          </a:spcAft>
          <a:defRPr sz="1800" b="0" i="0" u="none" baseline="0" dirty="0" smtClean="0">
            <a:solidFill>
              <a:srgbClr val="FFFFFF"/>
            </a:solidFill>
            <a:latin typeface="Calibri" panose="020F0502020204030204" pitchFamily="34" charset="0"/>
          </a:defRPr>
        </a:defPPr>
      </a:lstStyle>
      <a:style>
        <a:lnRef idx="2">
          <a:schemeClr val="accent1">
            <a:shade val="50000"/>
          </a:schemeClr>
        </a:lnRef>
        <a:fillRef idx="1">
          <a:schemeClr val="accent1"/>
        </a:fillRef>
        <a:effectRef idx="0">
          <a:schemeClr val="accent1"/>
        </a:effectRef>
        <a:fontRef idx="minor">
          <a:schemeClr val="lt1"/>
        </a:fontRef>
      </a:style>
    </a:spDef>
    <a:lnDef>
      <a:spPr/>
      <a:bodyPr/>
      <a:lstStyle/>
      <a:style>
        <a:lnRef idx="1">
          <a:schemeClr val="accent1"/>
        </a:lnRef>
        <a:fillRef idx="0">
          <a:schemeClr val="accent1"/>
        </a:fillRef>
        <a:effectRef idx="0">
          <a:schemeClr val="accent1"/>
        </a:effectRef>
        <a:fontRef idx="minor">
          <a:schemeClr val="tx1"/>
        </a:fontRef>
      </a:style>
    </a:lnDef>
    <a:txDef>
      <a:spPr>
        <a:noFill/>
      </a:spPr>
      <a:bodyPr vert="horz" rtlCol="0">
        <a:spAutoFit/>
      </a:bodyPr>
      <a:lstStyle>
        <a:defPPr algn="l" rtl="0" eaLnBrk="1" fontAlgn="auto" hangingPunct="1">
          <a:lnSpc>
            <a:spcPct val="100000"/>
          </a:lnSpc>
          <a:spcBef>
            <a:spcPts val="0"/>
          </a:spcBef>
          <a:spcAft>
            <a:spcPts val="0"/>
          </a:spcAft>
          <a:defRPr sz="1800" b="0" i="0" u="none" baseline="0" dirty="0" smtClean="0">
            <a:solidFill>
              <a:srgbClr val="000000"/>
            </a:solidFill>
            <a:latin typeface="Calibri" panose="020F0502020204030204" pitchFamily="34" charset="0"/>
          </a:defRPr>
        </a:defPPr>
      </a:lstStyle>
    </a:txDef>
  </a:objectDefaults>
  <a:extraClrSchemeLst/>
  <a:extLst>
    <a:ext uri="{05A4C25C-085E-4340-85A3-A5531E510DB2}">
      <thm15:themeFamily xmlns:thm15="http://schemas.microsoft.com/office/thememl/2012/main" name="Presentation Template.pptx" id="{2CB405E1-F3EC-41B1-BDF3-6CBCD916AF85}" vid="{3CC92D8D-5025-4565-8EBC-D63802A635B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45F82"/>
    </a:accent1>
    <a:accent2>
      <a:srgbClr val="E87331"/>
    </a:accent2>
    <a:accent3>
      <a:srgbClr val="186C24"/>
    </a:accent3>
    <a:accent4>
      <a:srgbClr val="0F9ED5"/>
    </a:accent4>
    <a:accent5>
      <a:srgbClr val="A02B93"/>
    </a:accent5>
    <a:accent6>
      <a:srgbClr val="4EA72E"/>
    </a:accent6>
    <a:hlink>
      <a:srgbClr val="467886"/>
    </a:hlink>
    <a:folHlink>
      <a:srgbClr val="96607D"/>
    </a:folHlink>
  </a:clrScheme>
  <a:fontScheme name="Office">
    <a:majorFont>
      <a:latin typeface="Aptos Display"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45F82"/>
    </a:accent1>
    <a:accent2>
      <a:srgbClr val="E87331"/>
    </a:accent2>
    <a:accent3>
      <a:srgbClr val="186C24"/>
    </a:accent3>
    <a:accent4>
      <a:srgbClr val="0F9ED5"/>
    </a:accent4>
    <a:accent5>
      <a:srgbClr val="A02B93"/>
    </a:accent5>
    <a:accent6>
      <a:srgbClr val="4EA72E"/>
    </a:accent6>
    <a:hlink>
      <a:srgbClr val="467886"/>
    </a:hlink>
    <a:folHlink>
      <a:srgbClr val="96607D"/>
    </a:folHlink>
  </a:clrScheme>
  <a:fontScheme name="Office">
    <a:majorFont>
      <a:latin typeface="Aptos Display"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45F82"/>
    </a:accent1>
    <a:accent2>
      <a:srgbClr val="E87331"/>
    </a:accent2>
    <a:accent3>
      <a:srgbClr val="186C24"/>
    </a:accent3>
    <a:accent4>
      <a:srgbClr val="0F9ED5"/>
    </a:accent4>
    <a:accent5>
      <a:srgbClr val="A02B93"/>
    </a:accent5>
    <a:accent6>
      <a:srgbClr val="4EA72E"/>
    </a:accent6>
    <a:hlink>
      <a:srgbClr val="467886"/>
    </a:hlink>
    <a:folHlink>
      <a:srgbClr val="96607D"/>
    </a:folHlink>
  </a:clrScheme>
  <a:fontScheme name="Office">
    <a:majorFont>
      <a:latin typeface="Aptos Display"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45F82"/>
    </a:accent1>
    <a:accent2>
      <a:srgbClr val="E87331"/>
    </a:accent2>
    <a:accent3>
      <a:srgbClr val="186C24"/>
    </a:accent3>
    <a:accent4>
      <a:srgbClr val="0F9ED5"/>
    </a:accent4>
    <a:accent5>
      <a:srgbClr val="A02B93"/>
    </a:accent5>
    <a:accent6>
      <a:srgbClr val="4EA72E"/>
    </a:accent6>
    <a:hlink>
      <a:srgbClr val="467886"/>
    </a:hlink>
    <a:folHlink>
      <a:srgbClr val="96607D"/>
    </a:folHlink>
  </a:clrScheme>
  <a:fontScheme name="Office">
    <a:majorFont>
      <a:latin typeface="Aptos Display"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45F82"/>
    </a:accent1>
    <a:accent2>
      <a:srgbClr val="E87331"/>
    </a:accent2>
    <a:accent3>
      <a:srgbClr val="186C24"/>
    </a:accent3>
    <a:accent4>
      <a:srgbClr val="0F9ED5"/>
    </a:accent4>
    <a:accent5>
      <a:srgbClr val="A02B93"/>
    </a:accent5>
    <a:accent6>
      <a:srgbClr val="4EA72E"/>
    </a:accent6>
    <a:hlink>
      <a:srgbClr val="467886"/>
    </a:hlink>
    <a:folHlink>
      <a:srgbClr val="96607D"/>
    </a:folHlink>
  </a:clrScheme>
  <a:fontScheme name="Office">
    <a:majorFont>
      <a:latin typeface="Aptos Display"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3FC54DFF493AE42B20DB0FF0A99BDEE" ma:contentTypeVersion="14" ma:contentTypeDescription="Create a new document." ma:contentTypeScope="" ma:versionID="f9af14172df886df3469a68a164eb324">
  <xsd:schema xmlns:xsd="http://www.w3.org/2001/XMLSchema" xmlns:xs="http://www.w3.org/2001/XMLSchema" xmlns:p="http://schemas.microsoft.com/office/2006/metadata/properties" xmlns:ns2="364c8a2a-f832-42f6-9e61-641609b047eb" xmlns:ns3="84ebe011-b45c-40cb-96f3-f96a6025f2a2" targetNamespace="http://schemas.microsoft.com/office/2006/metadata/properties" ma:root="true" ma:fieldsID="a02c20c6624a746e0d8a7ad5a6a01e8c" ns2:_="" ns3:_="">
    <xsd:import namespace="364c8a2a-f832-42f6-9e61-641609b047eb"/>
    <xsd:import namespace="84ebe011-b45c-40cb-96f3-f96a6025f2a2"/>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ObjectDetectorVersions" minOccurs="0"/>
                <xsd:element ref="ns2:MediaServiceSearchProperties" minOccurs="0"/>
                <xsd:element ref="ns2:lcf76f155ced4ddcb4097134ff3c332f" minOccurs="0"/>
                <xsd:element ref="ns2:MediaServiceDateTaken"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64c8a2a-f832-42f6-9e61-641609b047e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ObjectDetectorVersions" ma:index="14" nillable="true" ma:displayName="MediaServiceObjectDetectorVersions" ma:hidden="true" ma:indexed="true" ma:internalName="MediaServiceObjectDetectorVersions" ma:readOnly="true">
      <xsd:simpleType>
        <xsd:restriction base="dms:Text"/>
      </xsd:simpleType>
    </xsd:element>
    <xsd:element name="MediaServiceSearchProperties" ma:index="15" nillable="true" ma:displayName="MediaServiceSearchProperties" ma:hidden="true" ma:internalName="MediaServiceSearchProperties" ma:readOnly="true">
      <xsd:simpleType>
        <xsd:restriction base="dms:Note"/>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e2588aa9-094a-423a-98d7-a57470486240" ma:termSetId="09814cd3-568e-fe90-9814-8d621ff8fb84" ma:anchorId="fba54fb3-c3e1-fe81-a776-ca4b69148c4d" ma:open="true" ma:isKeyword="false">
      <xsd:complexType>
        <xsd:sequence>
          <xsd:element ref="pc:Terms" minOccurs="0" maxOccurs="1"/>
        </xsd:sequence>
      </xsd:complexType>
    </xsd:element>
    <xsd:element name="MediaServiceDateTaken" ma:index="18" nillable="true" ma:displayName="MediaServiceDateTaken" ma:hidden="true" ma:indexed="true" ma:internalName="MediaServiceDateTaken"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GenerationTime" ma:index="20" nillable="true" ma:displayName="MediaServiceGenerationTime" ma:hidden="true" ma:internalName="MediaServiceGenerationTime" ma:readOnly="true">
      <xsd:simpleType>
        <xsd:restriction base="dms:Text"/>
      </xsd:simpleType>
    </xsd:element>
    <xsd:element name="MediaServiceEventHashCode" ma:index="21"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4ebe011-b45c-40cb-96f3-f96a6025f2a2"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364c8a2a-f832-42f6-9e61-641609b047eb">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7A09EED-36EF-4818-8E75-96B98C0D32B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64c8a2a-f832-42f6-9e61-641609b047eb"/>
    <ds:schemaRef ds:uri="84ebe011-b45c-40cb-96f3-f96a6025f2a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6028545D-D634-4524-8DE5-2356D6318554}">
  <ds:schemaRefs>
    <ds:schemaRef ds:uri="364c8a2a-f832-42f6-9e61-641609b047eb"/>
    <ds:schemaRef ds:uri="http://purl.org/dc/dcmitype/"/>
    <ds:schemaRef ds:uri="http://schemas.openxmlformats.org/package/2006/metadata/core-properties"/>
    <ds:schemaRef ds:uri="http://schemas.microsoft.com/office/2006/documentManagement/types"/>
    <ds:schemaRef ds:uri="http://purl.org/dc/terms/"/>
    <ds:schemaRef ds:uri="http://purl.org/dc/elements/1.1/"/>
    <ds:schemaRef ds:uri="http://schemas.microsoft.com/office/2006/metadata/properties"/>
    <ds:schemaRef ds:uri="http://schemas.microsoft.com/office/infopath/2007/PartnerControls"/>
    <ds:schemaRef ds:uri="84ebe011-b45c-40cb-96f3-f96a6025f2a2"/>
    <ds:schemaRef ds:uri="http://www.w3.org/XML/1998/namespace"/>
  </ds:schemaRefs>
</ds:datastoreItem>
</file>

<file path=customXml/itemProps3.xml><?xml version="1.0" encoding="utf-8"?>
<ds:datastoreItem xmlns:ds="http://schemas.openxmlformats.org/officeDocument/2006/customXml" ds:itemID="{C41A72A7-B279-4483-BFD3-6A82EC669BE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Presentation Template</Template>
  <TotalTime>706</TotalTime>
  <Words>2271</Words>
  <Application>Microsoft Office PowerPoint</Application>
  <PresentationFormat>Widescreen</PresentationFormat>
  <Paragraphs>340</Paragraphs>
  <Slides>25</Slides>
  <Notes>8</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25</vt:i4>
      </vt:variant>
    </vt:vector>
  </HeadingPairs>
  <TitlesOfParts>
    <vt:vector size="30" baseType="lpstr">
      <vt:lpstr>Arial</vt:lpstr>
      <vt:lpstr>Calibri</vt:lpstr>
      <vt:lpstr>Century Gothic</vt:lpstr>
      <vt:lpstr>Segoe UI</vt:lpstr>
      <vt:lpstr>Final Master Century Gothic</vt:lpstr>
      <vt:lpstr>Integrated Evaluation of Power Sector Decarbonization</vt:lpstr>
      <vt:lpstr>Disclaimer</vt:lpstr>
      <vt:lpstr>Project Team</vt:lpstr>
      <vt:lpstr>Agenda</vt:lpstr>
      <vt:lpstr>Analysis Design</vt:lpstr>
      <vt:lpstr>Analysis Approach</vt:lpstr>
      <vt:lpstr>Analysis Approach</vt:lpstr>
      <vt:lpstr>MARKAL Data Overview</vt:lpstr>
      <vt:lpstr>MARKAL Data Overview</vt:lpstr>
      <vt:lpstr>Translator 1 Data Overview</vt:lpstr>
      <vt:lpstr>Translator 1 Data Overview</vt:lpstr>
      <vt:lpstr>Translator 1 Data Exploratory Analysis</vt:lpstr>
      <vt:lpstr>PROMOD Results Overview</vt:lpstr>
      <vt:lpstr>Results Comparison</vt:lpstr>
      <vt:lpstr>Conclusion, Value-Add, and Next Steps</vt:lpstr>
      <vt:lpstr>What Does MAGIIC Do?</vt:lpstr>
      <vt:lpstr>Questions/ Comments</vt:lpstr>
      <vt:lpstr>PowerPoint Presentation</vt:lpstr>
      <vt:lpstr>Analysis Schematic</vt:lpstr>
      <vt:lpstr>Time Slices in MARKAL–TIMES</vt:lpstr>
      <vt:lpstr>Biggest transmission upgrade (2043)</vt:lpstr>
      <vt:lpstr>PROMOD output for other intermediate time-slices</vt:lpstr>
      <vt:lpstr>MARKAL Data Setup</vt:lpstr>
      <vt:lpstr>Geographical Dissimilarities between MARKAL and PROMOD</vt:lpstr>
      <vt:lpstr>MARKAL Data Exploratory Analysis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Carr, Susan M. (CONTR)</dc:creator>
  <cp:lastModifiedBy>Smriti Sharma</cp:lastModifiedBy>
  <cp:revision>5</cp:revision>
  <dcterms:created xsi:type="dcterms:W3CDTF">2024-10-17T14:58:21Z</dcterms:created>
  <dcterms:modified xsi:type="dcterms:W3CDTF">2025-01-27T15:33:22Z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6a247341-4757-443f-8545-88b6b969d13e_Enabled">
    <vt:lpwstr>True</vt:lpwstr>
  </property>
  <property fmtid="{D5CDD505-2E9C-101B-9397-08002B2CF9AE}" pid="3" name="MSIP_Label_6a247341-4757-443f-8545-88b6b969d13e_SiteId">
    <vt:lpwstr>94e92035-30e4-4e5d-ba5b-df8b041a8555</vt:lpwstr>
  </property>
  <property fmtid="{D5CDD505-2E9C-101B-9397-08002B2CF9AE}" pid="4" name="MSIP_Label_6a247341-4757-443f-8545-88b6b969d13e_SetDate">
    <vt:lpwstr>2024-10-17T21:25:37Z</vt:lpwstr>
  </property>
  <property fmtid="{D5CDD505-2E9C-101B-9397-08002B2CF9AE}" pid="5" name="MSIP_Label_6a247341-4757-443f-8545-88b6b969d13e_Name">
    <vt:lpwstr>Restricted</vt:lpwstr>
  </property>
  <property fmtid="{D5CDD505-2E9C-101B-9397-08002B2CF9AE}" pid="6" name="MSIP_Label_6a247341-4757-443f-8545-88b6b969d13e_ActionId">
    <vt:lpwstr>dc41900b-0711-42c7-bbba-b6d10c874c72</vt:lpwstr>
  </property>
  <property fmtid="{D5CDD505-2E9C-101B-9397-08002B2CF9AE}" pid="7" name="MSIP_Label_6a247341-4757-443f-8545-88b6b969d13e_Removed">
    <vt:lpwstr>False</vt:lpwstr>
  </property>
  <property fmtid="{D5CDD505-2E9C-101B-9397-08002B2CF9AE}" pid="8" name="MSIP_Label_6a247341-4757-443f-8545-88b6b969d13e_Extended_MSFT_Method">
    <vt:lpwstr>Standard</vt:lpwstr>
  </property>
  <property fmtid="{D5CDD505-2E9C-101B-9397-08002B2CF9AE}" pid="9" name="Sensitivity">
    <vt:lpwstr>Restricted</vt:lpwstr>
  </property>
  <property fmtid="{D5CDD505-2E9C-101B-9397-08002B2CF9AE}" pid="10" name="ContentTypeId">
    <vt:lpwstr>0x01010003FC54DFF493AE42B20DB0FF0A99BDEE</vt:lpwstr>
  </property>
  <property fmtid="{D5CDD505-2E9C-101B-9397-08002B2CF9AE}" pid="11" name="MediaServiceImageTags">
    <vt:lpwstr/>
  </property>
</Properties>
</file>